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 id="268" r:id="rId58"/>
    <p:sldId id="269" r:id="rId59"/>
    <p:sldId id="270" r:id="rId60"/>
    <p:sldId id="271" r:id="rId61"/>
    <p:sldId id="272" r:id="rId62"/>
    <p:sldId id="273" r:id="rId63"/>
    <p:sldId id="274" r:id="rId64"/>
    <p:sldId id="275" r:id="rId65"/>
    <p:sldId id="276" r:id="rId66"/>
    <p:sldId id="277" r:id="rId67"/>
    <p:sldId id="278" r:id="rId68"/>
    <p:sldId id="279" r:id="rId69"/>
    <p:sldId id="280" r:id="rId70"/>
    <p:sldId id="281" r:id="rId71"/>
    <p:sldId id="282" r:id="rId72"/>
    <p:sldId id="283" r:id="rId73"/>
    <p:sldId id="284" r:id="rId74"/>
    <p:sldId id="285" r:id="rId75"/>
    <p:sldId id="286" r:id="rId76"/>
    <p:sldId id="287" r:id="rId7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Noto Serif Display" charset="1" panose="02020502080505020204"/>
      <p:regular r:id="rId16"/>
    </p:embeddedFont>
    <p:embeddedFont>
      <p:font typeface="Noto Serif Display Bold" charset="1" panose="02020802080505020204"/>
      <p:regular r:id="rId17"/>
    </p:embeddedFont>
    <p:embeddedFont>
      <p:font typeface="Noto Serif Display Italics" charset="1" panose="02020502080505090204"/>
      <p:regular r:id="rId18"/>
    </p:embeddedFont>
    <p:embeddedFont>
      <p:font typeface="Noto Serif Display Bold Italics" charset="1" panose="02020802080505090204"/>
      <p:regular r:id="rId19"/>
    </p:embeddedFont>
    <p:embeddedFont>
      <p:font typeface="Noto Serif Display Thin" charset="1" panose="02020202080505020204"/>
      <p:regular r:id="rId20"/>
    </p:embeddedFont>
    <p:embeddedFont>
      <p:font typeface="Noto Serif Display Thin Italics" charset="1" panose="02020202080505090204"/>
      <p:regular r:id="rId21"/>
    </p:embeddedFont>
    <p:embeddedFont>
      <p:font typeface="Noto Serif Display Extra-Light" charset="1" panose="02020302080505020204"/>
      <p:regular r:id="rId22"/>
    </p:embeddedFont>
    <p:embeddedFont>
      <p:font typeface="Noto Serif Display Extra-Light Italics" charset="1" panose="02020302080505090204"/>
      <p:regular r:id="rId23"/>
    </p:embeddedFont>
    <p:embeddedFont>
      <p:font typeface="Noto Serif Display Light" charset="1" panose="02020402080505020204"/>
      <p:regular r:id="rId24"/>
    </p:embeddedFont>
    <p:embeddedFont>
      <p:font typeface="Noto Serif Display Light Italics" charset="1" panose="02020402080505090204"/>
      <p:regular r:id="rId25"/>
    </p:embeddedFont>
    <p:embeddedFont>
      <p:font typeface="Noto Serif Display Medium" charset="1" panose="02020602080505020204"/>
      <p:regular r:id="rId26"/>
    </p:embeddedFont>
    <p:embeddedFont>
      <p:font typeface="Noto Serif Display Medium Italics" charset="1" panose="02020602080505090204"/>
      <p:regular r:id="rId27"/>
    </p:embeddedFont>
    <p:embeddedFont>
      <p:font typeface="Noto Serif Display Semi-Bold" charset="1" panose="02020702080505020204"/>
      <p:regular r:id="rId28"/>
    </p:embeddedFont>
    <p:embeddedFont>
      <p:font typeface="Noto Serif Display Semi-Bold Italics" charset="1" panose="02020702080505090204"/>
      <p:regular r:id="rId29"/>
    </p:embeddedFont>
    <p:embeddedFont>
      <p:font typeface="Noto Serif Display Ultra-Bold" charset="1" panose="02020902080505020204"/>
      <p:regular r:id="rId30"/>
    </p:embeddedFont>
    <p:embeddedFont>
      <p:font typeface="Noto Serif Display Ultra-Bold Italics" charset="1" panose="02020902080505090204"/>
      <p:regular r:id="rId31"/>
    </p:embeddedFont>
    <p:embeddedFont>
      <p:font typeface="Noto Serif Display Heavy" charset="1" panose="02020A02080505020204"/>
      <p:regular r:id="rId32"/>
    </p:embeddedFont>
    <p:embeddedFont>
      <p:font typeface="Noto Serif Display Heavy Italics" charset="1" panose="02020A02080505090204"/>
      <p:regular r:id="rId33"/>
    </p:embeddedFont>
    <p:embeddedFont>
      <p:font typeface="Open Sauce" charset="1" panose="00000500000000000000"/>
      <p:regular r:id="rId34"/>
    </p:embeddedFont>
    <p:embeddedFont>
      <p:font typeface="Open Sauce Bold" charset="1" panose="00000800000000000000"/>
      <p:regular r:id="rId35"/>
    </p:embeddedFont>
    <p:embeddedFont>
      <p:font typeface="Open Sauce Italics" charset="1" panose="00000500000000000000"/>
      <p:regular r:id="rId36"/>
    </p:embeddedFont>
    <p:embeddedFont>
      <p:font typeface="Open Sauce Bold Italics" charset="1" panose="00000800000000000000"/>
      <p:regular r:id="rId37"/>
    </p:embeddedFont>
    <p:embeddedFont>
      <p:font typeface="Open Sauce Light" charset="1" panose="00000400000000000000"/>
      <p:regular r:id="rId38"/>
    </p:embeddedFont>
    <p:embeddedFont>
      <p:font typeface="Open Sauce Light Italics" charset="1" panose="00000400000000000000"/>
      <p:regular r:id="rId39"/>
    </p:embeddedFont>
    <p:embeddedFont>
      <p:font typeface="Open Sauce Medium" charset="1" panose="00000600000000000000"/>
      <p:regular r:id="rId40"/>
    </p:embeddedFont>
    <p:embeddedFont>
      <p:font typeface="Open Sauce Medium Italics" charset="1" panose="00000600000000000000"/>
      <p:regular r:id="rId41"/>
    </p:embeddedFont>
    <p:embeddedFont>
      <p:font typeface="Open Sauce Semi-Bold" charset="1" panose="00000700000000000000"/>
      <p:regular r:id="rId42"/>
    </p:embeddedFont>
    <p:embeddedFont>
      <p:font typeface="Open Sauce Semi-Bold Italics" charset="1" panose="00000700000000000000"/>
      <p:regular r:id="rId43"/>
    </p:embeddedFont>
    <p:embeddedFont>
      <p:font typeface="Open Sauce Heavy" charset="1" panose="00000A00000000000000"/>
      <p:regular r:id="rId44"/>
    </p:embeddedFont>
    <p:embeddedFont>
      <p:font typeface="Open Sauce Heavy Italics" charset="1" panose="00000A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58" Target="slides/slide13.xml" Type="http://schemas.openxmlformats.org/officeDocument/2006/relationships/slide"/><Relationship Id="rId59" Target="slides/slide14.xml" Type="http://schemas.openxmlformats.org/officeDocument/2006/relationships/slide"/><Relationship Id="rId6" Target="fonts/font6.fntdata" Type="http://schemas.openxmlformats.org/officeDocument/2006/relationships/font"/><Relationship Id="rId60" Target="slides/slide15.xml" Type="http://schemas.openxmlformats.org/officeDocument/2006/relationships/slide"/><Relationship Id="rId61" Target="slides/slide16.xml" Type="http://schemas.openxmlformats.org/officeDocument/2006/relationships/slide"/><Relationship Id="rId62" Target="slides/slide17.xml" Type="http://schemas.openxmlformats.org/officeDocument/2006/relationships/slide"/><Relationship Id="rId63" Target="slides/slide18.xml" Type="http://schemas.openxmlformats.org/officeDocument/2006/relationships/slide"/><Relationship Id="rId64" Target="slides/slide19.xml" Type="http://schemas.openxmlformats.org/officeDocument/2006/relationships/slide"/><Relationship Id="rId65" Target="slides/slide20.xml" Type="http://schemas.openxmlformats.org/officeDocument/2006/relationships/slide"/><Relationship Id="rId66" Target="slides/slide21.xml" Type="http://schemas.openxmlformats.org/officeDocument/2006/relationships/slide"/><Relationship Id="rId67" Target="slides/slide22.xml" Type="http://schemas.openxmlformats.org/officeDocument/2006/relationships/slide"/><Relationship Id="rId68" Target="slides/slide23.xml" Type="http://schemas.openxmlformats.org/officeDocument/2006/relationships/slide"/><Relationship Id="rId69" Target="slides/slide24.xml" Type="http://schemas.openxmlformats.org/officeDocument/2006/relationships/slide"/><Relationship Id="rId7" Target="fonts/font7.fntdata" Type="http://schemas.openxmlformats.org/officeDocument/2006/relationships/font"/><Relationship Id="rId70" Target="slides/slide25.xml" Type="http://schemas.openxmlformats.org/officeDocument/2006/relationships/slide"/><Relationship Id="rId71" Target="slides/slide26.xml" Type="http://schemas.openxmlformats.org/officeDocument/2006/relationships/slide"/><Relationship Id="rId72" Target="slides/slide27.xml" Type="http://schemas.openxmlformats.org/officeDocument/2006/relationships/slide"/><Relationship Id="rId73" Target="slides/slide28.xml" Type="http://schemas.openxmlformats.org/officeDocument/2006/relationships/slide"/><Relationship Id="rId74" Target="slides/slide29.xml" Type="http://schemas.openxmlformats.org/officeDocument/2006/relationships/slide"/><Relationship Id="rId75" Target="slides/slide30.xml" Type="http://schemas.openxmlformats.org/officeDocument/2006/relationships/slide"/><Relationship Id="rId76" Target="slides/slide31.xml" Type="http://schemas.openxmlformats.org/officeDocument/2006/relationships/slide"/><Relationship Id="rId77" Target="slides/slide32.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40.jpeg" Type="http://schemas.openxmlformats.org/officeDocument/2006/relationships/image"/><Relationship Id="rId6" Target="../media/image7.pn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4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4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4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6.png" Type="http://schemas.openxmlformats.org/officeDocument/2006/relationships/image"/><Relationship Id="rId6" Target="../media/image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51.png" Type="http://schemas.openxmlformats.org/officeDocument/2006/relationships/image"/><Relationship Id="rId8"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2.png" Type="http://schemas.openxmlformats.org/officeDocument/2006/relationships/image"/><Relationship Id="rId9" Target="../media/image5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4.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4.png" Type="http://schemas.openxmlformats.org/officeDocument/2006/relationships/image"/><Relationship Id="rId8" Target="../media/image59.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4.png" Type="http://schemas.openxmlformats.org/officeDocument/2006/relationships/image"/><Relationship Id="rId8" Target="../media/image60.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4.png" Type="http://schemas.openxmlformats.org/officeDocument/2006/relationships/image"/><Relationship Id="rId8" Target="../media/image6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4.png" Type="http://schemas.openxmlformats.org/officeDocument/2006/relationships/image"/><Relationship Id="rId8" Target="../media/image6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4.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4.png" Type="http://schemas.openxmlformats.org/officeDocument/2006/relationships/image"/><Relationship Id="rId8" Target="../media/image63.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4.png" Type="http://schemas.openxmlformats.org/officeDocument/2006/relationships/image"/><Relationship Id="rId8" Target="../media/image64.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4.png" Type="http://schemas.openxmlformats.org/officeDocument/2006/relationships/image"/><Relationship Id="rId2" Target="../media/image1.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4.png" Type="http://schemas.openxmlformats.org/officeDocument/2006/relationships/image"/><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7.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png" Type="http://schemas.openxmlformats.org/officeDocument/2006/relationships/image"/><Relationship Id="rId2" Target="../media/image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4.pn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4186940" y="5708936"/>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482617"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468099" y="1102869"/>
            <a:ext cx="11879581" cy="2411730"/>
          </a:xfrm>
          <a:prstGeom prst="rect">
            <a:avLst/>
          </a:prstGeom>
        </p:spPr>
        <p:txBody>
          <a:bodyPr anchor="t" rtlCol="false" tIns="0" lIns="0" bIns="0" rIns="0">
            <a:spAutoFit/>
          </a:bodyPr>
          <a:lstStyle/>
          <a:p>
            <a:pPr algn="ctr">
              <a:lnSpc>
                <a:spcPts val="9659"/>
              </a:lnSpc>
            </a:pPr>
            <a:r>
              <a:rPr lang="en-US" sz="6999" spc="685">
                <a:solidFill>
                  <a:srgbClr val="231F20"/>
                </a:solidFill>
                <a:latin typeface="Roboto Bold"/>
              </a:rPr>
              <a:t> QUẢN LÝ DỰ ÁN</a:t>
            </a:r>
          </a:p>
          <a:p>
            <a:pPr algn="ctr">
              <a:lnSpc>
                <a:spcPts val="9659"/>
              </a:lnSpc>
            </a:pPr>
            <a:r>
              <a:rPr lang="en-US" sz="6999" spc="685">
                <a:solidFill>
                  <a:srgbClr val="231F20"/>
                </a:solidFill>
                <a:latin typeface="Roboto Bold"/>
              </a:rPr>
              <a:t> CÔNG NGHỆ THÔNG TIN</a:t>
            </a:r>
          </a:p>
        </p:txBody>
      </p:sp>
      <p:sp>
        <p:nvSpPr>
          <p:cNvPr name="TextBox 6" id="6"/>
          <p:cNvSpPr txBox="true"/>
          <p:nvPr/>
        </p:nvSpPr>
        <p:spPr>
          <a:xfrm rot="0">
            <a:off x="446944" y="4344590"/>
            <a:ext cx="17069430" cy="1028701"/>
          </a:xfrm>
          <a:prstGeom prst="rect">
            <a:avLst/>
          </a:prstGeom>
        </p:spPr>
        <p:txBody>
          <a:bodyPr anchor="t" rtlCol="false" tIns="0" lIns="0" bIns="0" rIns="0">
            <a:spAutoFit/>
          </a:bodyPr>
          <a:lstStyle/>
          <a:p>
            <a:pPr algn="ctr">
              <a:lnSpc>
                <a:spcPts val="8399"/>
              </a:lnSpc>
            </a:pPr>
            <a:r>
              <a:rPr lang="en-US" sz="5999">
                <a:solidFill>
                  <a:srgbClr val="231F20"/>
                </a:solidFill>
                <a:latin typeface="Roboto Bold"/>
              </a:rPr>
              <a:t>ĐỀ TÀI: HỆ THỐNG QUẢN LÝ CHO THUÊ XE</a:t>
            </a:r>
          </a:p>
        </p:txBody>
      </p:sp>
      <p:sp>
        <p:nvSpPr>
          <p:cNvPr name="Freeform 7" id="7"/>
          <p:cNvSpPr/>
          <p:nvPr/>
        </p:nvSpPr>
        <p:spPr>
          <a:xfrm flipH="false" flipV="false" rot="0">
            <a:off x="16283919" y="128028"/>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5"/>
            <a:stretch>
              <a:fillRect l="0" t="0" r="0" b="0"/>
            </a:stretch>
          </a:blipFill>
        </p:spPr>
      </p:sp>
      <p:sp>
        <p:nvSpPr>
          <p:cNvPr name="TextBox 8" id="8"/>
          <p:cNvSpPr txBox="true"/>
          <p:nvPr/>
        </p:nvSpPr>
        <p:spPr>
          <a:xfrm rot="0">
            <a:off x="1992908" y="5584879"/>
            <a:ext cx="15523467" cy="790575"/>
          </a:xfrm>
          <a:prstGeom prst="rect">
            <a:avLst/>
          </a:prstGeom>
        </p:spPr>
        <p:txBody>
          <a:bodyPr anchor="t" rtlCol="false" tIns="0" lIns="0" bIns="0" rIns="0">
            <a:spAutoFit/>
          </a:bodyPr>
          <a:lstStyle/>
          <a:p>
            <a:pPr algn="ctr">
              <a:lnSpc>
                <a:spcPts val="6300"/>
              </a:lnSpc>
            </a:pPr>
            <a:r>
              <a:rPr lang="en-US" sz="4500">
                <a:solidFill>
                  <a:srgbClr val="231F20"/>
                </a:solidFill>
                <a:latin typeface="Roboto Bold"/>
              </a:rPr>
              <a:t>Giảng viên hướng dẫn: T.S Trần Hồng Diệp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1275471" y="1335449"/>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489411" y="1907112"/>
            <a:ext cx="6021895" cy="7633641"/>
          </a:xfrm>
          <a:custGeom>
            <a:avLst/>
            <a:gdLst/>
            <a:ahLst/>
            <a:cxnLst/>
            <a:rect r="r" b="b" t="t" l="l"/>
            <a:pathLst>
              <a:path h="7633641" w="6021895">
                <a:moveTo>
                  <a:pt x="0" y="0"/>
                </a:moveTo>
                <a:lnTo>
                  <a:pt x="6021895" y="0"/>
                </a:lnTo>
                <a:lnTo>
                  <a:pt x="6021895" y="7633641"/>
                </a:lnTo>
                <a:lnTo>
                  <a:pt x="0" y="7633641"/>
                </a:lnTo>
                <a:lnTo>
                  <a:pt x="0" y="0"/>
                </a:lnTo>
                <a:close/>
              </a:path>
            </a:pathLst>
          </a:custGeom>
          <a:blipFill>
            <a:blip r:embed="rId5"/>
            <a:stretch>
              <a:fillRect l="-42054" t="-16280" r="-79050" b="0"/>
            </a:stretch>
          </a:blipFill>
        </p:spPr>
      </p:sp>
      <p:sp>
        <p:nvSpPr>
          <p:cNvPr name="Freeform 5" id="5"/>
          <p:cNvSpPr/>
          <p:nvPr/>
        </p:nvSpPr>
        <p:spPr>
          <a:xfrm flipH="false" flipV="false" rot="0">
            <a:off x="8203215" y="7962246"/>
            <a:ext cx="4876482" cy="516424"/>
          </a:xfrm>
          <a:custGeom>
            <a:avLst/>
            <a:gdLst/>
            <a:ahLst/>
            <a:cxnLst/>
            <a:rect r="r" b="b" t="t" l="l"/>
            <a:pathLst>
              <a:path h="516424" w="4876482">
                <a:moveTo>
                  <a:pt x="0" y="0"/>
                </a:moveTo>
                <a:lnTo>
                  <a:pt x="4876483" y="0"/>
                </a:lnTo>
                <a:lnTo>
                  <a:pt x="4876483" y="516423"/>
                </a:lnTo>
                <a:lnTo>
                  <a:pt x="0" y="516423"/>
                </a:lnTo>
                <a:lnTo>
                  <a:pt x="0" y="0"/>
                </a:lnTo>
                <a:close/>
              </a:path>
            </a:pathLst>
          </a:custGeom>
          <a:blipFill>
            <a:blip r:embed="rId6"/>
            <a:stretch>
              <a:fillRect l="0" t="-86495" r="0" b="0"/>
            </a:stretch>
          </a:blipFill>
        </p:spPr>
      </p:sp>
      <p:grpSp>
        <p:nvGrpSpPr>
          <p:cNvPr name="Group 6" id="6"/>
          <p:cNvGrpSpPr/>
          <p:nvPr/>
        </p:nvGrpSpPr>
        <p:grpSpPr>
          <a:xfrm rot="0">
            <a:off x="8220749" y="3425644"/>
            <a:ext cx="4858949" cy="4794814"/>
            <a:chOff x="0" y="0"/>
            <a:chExt cx="1279723" cy="1262832"/>
          </a:xfrm>
        </p:grpSpPr>
        <p:sp>
          <p:nvSpPr>
            <p:cNvPr name="Freeform 7" id="7"/>
            <p:cNvSpPr/>
            <p:nvPr/>
          </p:nvSpPr>
          <p:spPr>
            <a:xfrm flipH="false" flipV="false" rot="0">
              <a:off x="0" y="0"/>
              <a:ext cx="1279723" cy="1262832"/>
            </a:xfrm>
            <a:custGeom>
              <a:avLst/>
              <a:gdLst/>
              <a:ahLst/>
              <a:cxnLst/>
              <a:rect r="r" b="b" t="t" l="l"/>
              <a:pathLst>
                <a:path h="1262832" w="1279723">
                  <a:moveTo>
                    <a:pt x="0" y="0"/>
                  </a:moveTo>
                  <a:lnTo>
                    <a:pt x="1279723" y="0"/>
                  </a:lnTo>
                  <a:lnTo>
                    <a:pt x="1279723" y="1262832"/>
                  </a:lnTo>
                  <a:lnTo>
                    <a:pt x="0" y="1262832"/>
                  </a:lnTo>
                  <a:close/>
                </a:path>
              </a:pathLst>
            </a:custGeom>
            <a:solidFill>
              <a:srgbClr val="1A1A1A"/>
            </a:solidFill>
          </p:spPr>
        </p:sp>
        <p:sp>
          <p:nvSpPr>
            <p:cNvPr name="TextBox 8" id="8"/>
            <p:cNvSpPr txBox="true"/>
            <p:nvPr/>
          </p:nvSpPr>
          <p:spPr>
            <a:xfrm>
              <a:off x="0" y="-66675"/>
              <a:ext cx="1279723" cy="1329507"/>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9" id="9"/>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9365769" y="4011189"/>
            <a:ext cx="2551375" cy="2622909"/>
          </a:xfrm>
          <a:custGeom>
            <a:avLst/>
            <a:gdLst/>
            <a:ahLst/>
            <a:cxnLst/>
            <a:rect r="r" b="b" t="t" l="l"/>
            <a:pathLst>
              <a:path h="2622909" w="2551375">
                <a:moveTo>
                  <a:pt x="0" y="0"/>
                </a:moveTo>
                <a:lnTo>
                  <a:pt x="2551375" y="0"/>
                </a:lnTo>
                <a:lnTo>
                  <a:pt x="2551375" y="2622909"/>
                </a:lnTo>
                <a:lnTo>
                  <a:pt x="0" y="26229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519705" y="562528"/>
            <a:ext cx="8624295" cy="2315186"/>
          </a:xfrm>
          <a:prstGeom prst="rect">
            <a:avLst/>
          </a:prstGeom>
        </p:spPr>
        <p:txBody>
          <a:bodyPr anchor="t" rtlCol="false" tIns="0" lIns="0" bIns="0" rIns="0">
            <a:spAutoFit/>
          </a:bodyPr>
          <a:lstStyle/>
          <a:p>
            <a:pPr algn="ctr" marL="0" indent="0" lvl="0">
              <a:lnSpc>
                <a:spcPts val="8958"/>
              </a:lnSpc>
            </a:pPr>
            <a:r>
              <a:rPr lang="en-US" sz="8532" spc="836">
                <a:solidFill>
                  <a:srgbClr val="231F20"/>
                </a:solidFill>
                <a:latin typeface="Roboto Bold"/>
              </a:rPr>
              <a:t>5.Định hướng tương lai</a:t>
            </a:r>
          </a:p>
        </p:txBody>
      </p:sp>
      <p:sp>
        <p:nvSpPr>
          <p:cNvPr name="TextBox 12" id="12"/>
          <p:cNvSpPr txBox="true"/>
          <p:nvPr/>
        </p:nvSpPr>
        <p:spPr>
          <a:xfrm rot="0">
            <a:off x="1343508" y="3617668"/>
            <a:ext cx="6162866" cy="1778889"/>
          </a:xfrm>
          <a:prstGeom prst="rect">
            <a:avLst/>
          </a:prstGeom>
        </p:spPr>
        <p:txBody>
          <a:bodyPr anchor="t" rtlCol="false" tIns="0" lIns="0" bIns="0" rIns="0">
            <a:spAutoFit/>
          </a:bodyPr>
          <a:lstStyle/>
          <a:p>
            <a:pPr algn="just">
              <a:lnSpc>
                <a:spcPts val="3587"/>
              </a:lnSpc>
            </a:pPr>
            <a:r>
              <a:rPr lang="en-US" sz="2599" spc="254">
                <a:solidFill>
                  <a:srgbClr val="231F20"/>
                </a:solidFill>
                <a:latin typeface="Roboto Bold"/>
              </a:rPr>
              <a:t>1.Phát triển ứng dụng di động</a:t>
            </a:r>
            <a:r>
              <a:rPr lang="en-US" sz="2599" spc="254">
                <a:solidFill>
                  <a:srgbClr val="231F20"/>
                </a:solidFill>
                <a:latin typeface="Roboto"/>
              </a:rPr>
              <a:t>: </a:t>
            </a:r>
          </a:p>
          <a:p>
            <a:pPr algn="just">
              <a:lnSpc>
                <a:spcPts val="3587"/>
              </a:lnSpc>
            </a:pPr>
            <a:r>
              <a:rPr lang="en-US" sz="2599" spc="254">
                <a:solidFill>
                  <a:srgbClr val="231F20"/>
                </a:solidFill>
                <a:latin typeface="Roboto"/>
              </a:rPr>
              <a:t>Giúp khách hàng tiếp cận và sử dụng dịch vụ một cách thuận tiện trên điện thoại di động.</a:t>
            </a:r>
          </a:p>
        </p:txBody>
      </p:sp>
      <p:sp>
        <p:nvSpPr>
          <p:cNvPr name="TextBox 13" id="13"/>
          <p:cNvSpPr txBox="true"/>
          <p:nvPr/>
        </p:nvSpPr>
        <p:spPr>
          <a:xfrm rot="0">
            <a:off x="1343508" y="5676307"/>
            <a:ext cx="6162866" cy="1778889"/>
          </a:xfrm>
          <a:prstGeom prst="rect">
            <a:avLst/>
          </a:prstGeom>
        </p:spPr>
        <p:txBody>
          <a:bodyPr anchor="t" rtlCol="false" tIns="0" lIns="0" bIns="0" rIns="0">
            <a:spAutoFit/>
          </a:bodyPr>
          <a:lstStyle/>
          <a:p>
            <a:pPr algn="just">
              <a:lnSpc>
                <a:spcPts val="3587"/>
              </a:lnSpc>
            </a:pPr>
            <a:r>
              <a:rPr lang="en-US" sz="2599" spc="254">
                <a:solidFill>
                  <a:srgbClr val="231F20"/>
                </a:solidFill>
                <a:latin typeface="Roboto Bold"/>
              </a:rPr>
              <a:t>2.Cải thiện giao diện người dùng</a:t>
            </a:r>
            <a:r>
              <a:rPr lang="en-US" sz="2599" spc="254">
                <a:solidFill>
                  <a:srgbClr val="231F20"/>
                </a:solidFill>
                <a:latin typeface="Roboto"/>
              </a:rPr>
              <a:t>: Đảm bảo tính thân thiện và trực quan, giúp khách hàng dễ dàng tìm kiếm, chọn lựa và đặt xe.</a:t>
            </a:r>
          </a:p>
        </p:txBody>
      </p:sp>
      <p:sp>
        <p:nvSpPr>
          <p:cNvPr name="TextBox 14" id="14"/>
          <p:cNvSpPr txBox="true"/>
          <p:nvPr/>
        </p:nvSpPr>
        <p:spPr>
          <a:xfrm rot="0">
            <a:off x="8359736" y="7013521"/>
            <a:ext cx="4580975" cy="703689"/>
          </a:xfrm>
          <a:prstGeom prst="rect">
            <a:avLst/>
          </a:prstGeom>
        </p:spPr>
        <p:txBody>
          <a:bodyPr anchor="t" rtlCol="false" tIns="0" lIns="0" bIns="0" rIns="0">
            <a:spAutoFit/>
          </a:bodyPr>
          <a:lstStyle/>
          <a:p>
            <a:pPr algn="ctr">
              <a:lnSpc>
                <a:spcPts val="5632"/>
              </a:lnSpc>
            </a:pPr>
            <a:r>
              <a:rPr lang="en-US" sz="4081" spc="399">
                <a:solidFill>
                  <a:srgbClr val="FDFBFB"/>
                </a:solidFill>
                <a:latin typeface="Roboto Bold"/>
              </a:rPr>
              <a:t>FUTURE WORKS</a:t>
            </a:r>
          </a:p>
        </p:txBody>
      </p:sp>
      <p:sp>
        <p:nvSpPr>
          <p:cNvPr name="Freeform 15" id="15"/>
          <p:cNvSpPr/>
          <p:nvPr/>
        </p:nvSpPr>
        <p:spPr>
          <a:xfrm flipH="false" flipV="false" rot="0">
            <a:off x="16283919" y="128028"/>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9"/>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9144000" y="1590248"/>
            <a:ext cx="13188954" cy="1318895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6997605" y="-6458163"/>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3986589">
            <a:off x="5013077" y="6211732"/>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872485" y="3063485"/>
            <a:ext cx="7942168" cy="1045846"/>
          </a:xfrm>
          <a:prstGeom prst="rect">
            <a:avLst/>
          </a:prstGeom>
        </p:spPr>
        <p:txBody>
          <a:bodyPr anchor="t" rtlCol="false" tIns="0" lIns="0" bIns="0" rIns="0">
            <a:spAutoFit/>
          </a:bodyPr>
          <a:lstStyle/>
          <a:p>
            <a:pPr algn="ctr">
              <a:lnSpc>
                <a:spcPts val="4139"/>
              </a:lnSpc>
            </a:pPr>
            <a:r>
              <a:rPr lang="en-US" sz="2999" spc="293">
                <a:solidFill>
                  <a:srgbClr val="FFFFFF"/>
                </a:solidFill>
                <a:latin typeface="Roboto Bold"/>
              </a:rPr>
              <a:t>3. NÂNG CẤP TÍNH NĂNG QUẢN LÝ DỮ LIỆU KHÁCH HÀNG</a:t>
            </a:r>
          </a:p>
        </p:txBody>
      </p:sp>
      <p:sp>
        <p:nvSpPr>
          <p:cNvPr name="TextBox 11" id="11"/>
          <p:cNvSpPr txBox="true"/>
          <p:nvPr/>
        </p:nvSpPr>
        <p:spPr>
          <a:xfrm rot="0">
            <a:off x="2546803" y="4532241"/>
            <a:ext cx="5741759" cy="2093595"/>
          </a:xfrm>
          <a:prstGeom prst="rect">
            <a:avLst/>
          </a:prstGeom>
        </p:spPr>
        <p:txBody>
          <a:bodyPr anchor="t" rtlCol="false" tIns="0" lIns="0" bIns="0" rIns="0">
            <a:spAutoFit/>
          </a:bodyPr>
          <a:lstStyle/>
          <a:p>
            <a:pPr algn="just">
              <a:lnSpc>
                <a:spcPts val="4140"/>
              </a:lnSpc>
            </a:pPr>
            <a:r>
              <a:rPr lang="en-US" sz="3000" spc="294">
                <a:solidFill>
                  <a:srgbClr val="F5FFF5"/>
                </a:solidFill>
                <a:latin typeface="Roboto"/>
              </a:rPr>
              <a:t>Cải thiện quá trình thu thập, lưu trữ và quản lý dữ liệu khách hàng an toàn và đáng tin cậy.</a:t>
            </a:r>
          </a:p>
        </p:txBody>
      </p:sp>
      <p:sp>
        <p:nvSpPr>
          <p:cNvPr name="TextBox 12" id="12"/>
          <p:cNvSpPr txBox="true"/>
          <p:nvPr/>
        </p:nvSpPr>
        <p:spPr>
          <a:xfrm rot="0">
            <a:off x="10780173" y="3213646"/>
            <a:ext cx="7202160" cy="521970"/>
          </a:xfrm>
          <a:prstGeom prst="rect">
            <a:avLst/>
          </a:prstGeom>
        </p:spPr>
        <p:txBody>
          <a:bodyPr anchor="t" rtlCol="false" tIns="0" lIns="0" bIns="0" rIns="0">
            <a:spAutoFit/>
          </a:bodyPr>
          <a:lstStyle/>
          <a:p>
            <a:pPr algn="ctr" marL="0" indent="0" lvl="0">
              <a:lnSpc>
                <a:spcPts val="4140"/>
              </a:lnSpc>
              <a:spcBef>
                <a:spcPct val="0"/>
              </a:spcBef>
            </a:pPr>
            <a:r>
              <a:rPr lang="en-US" sz="3000">
                <a:solidFill>
                  <a:srgbClr val="231F20"/>
                </a:solidFill>
                <a:latin typeface="Roboto Bold"/>
              </a:rPr>
              <a:t>4. TẬN DỤNG CÔNG NGHỆ MỚI</a:t>
            </a:r>
          </a:p>
        </p:txBody>
      </p:sp>
      <p:grpSp>
        <p:nvGrpSpPr>
          <p:cNvPr name="Group 13" id="13"/>
          <p:cNvGrpSpPr/>
          <p:nvPr/>
        </p:nvGrpSpPr>
        <p:grpSpPr>
          <a:xfrm rot="0">
            <a:off x="2668086" y="7935570"/>
            <a:ext cx="5422036" cy="922409"/>
            <a:chOff x="0" y="0"/>
            <a:chExt cx="7229381" cy="1229879"/>
          </a:xfrm>
        </p:grpSpPr>
        <p:grpSp>
          <p:nvGrpSpPr>
            <p:cNvPr name="Group 14" id="14"/>
            <p:cNvGrpSpPr>
              <a:grpSpLocks noChangeAspect="true"/>
            </p:cNvGrpSpPr>
            <p:nvPr/>
          </p:nvGrpSpPr>
          <p:grpSpPr>
            <a:xfrm rot="0">
              <a:off x="0" y="0"/>
              <a:ext cx="7229381" cy="1229879"/>
              <a:chOff x="0" y="0"/>
              <a:chExt cx="13271500" cy="2257778"/>
            </a:xfrm>
          </p:grpSpPr>
          <p:sp>
            <p:nvSpPr>
              <p:cNvPr name="Freeform 15" id="15"/>
              <p:cNvSpPr/>
              <p:nvPr/>
            </p:nvSpPr>
            <p:spPr>
              <a:xfrm flipH="false" flipV="false" rot="0">
                <a:off x="12700" y="0"/>
                <a:ext cx="13246100" cy="2260600"/>
              </a:xfrm>
              <a:custGeom>
                <a:avLst/>
                <a:gdLst/>
                <a:ahLst/>
                <a:cxnLst/>
                <a:rect r="r" b="b" t="t" l="l"/>
                <a:pathLst>
                  <a:path h="2260600" w="132461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close/>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close/>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close/>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close/>
                    <a:moveTo>
                      <a:pt x="3289300" y="0"/>
                    </a:moveTo>
                    <a:cubicBezTo>
                      <a:pt x="3175000" y="0"/>
                      <a:pt x="3073400" y="88900"/>
                      <a:pt x="3073400" y="215900"/>
                    </a:cubicBezTo>
                    <a:lnTo>
                      <a:pt x="3073400" y="279400"/>
                    </a:lnTo>
                    <a:cubicBezTo>
                      <a:pt x="3073400" y="393700"/>
                      <a:pt x="3175000" y="495300"/>
                      <a:pt x="3289300" y="495300"/>
                    </a:cubicBezTo>
                    <a:cubicBezTo>
                      <a:pt x="3403600" y="495300"/>
                      <a:pt x="3505200" y="393700"/>
                      <a:pt x="3505200" y="279400"/>
                    </a:cubicBezTo>
                    <a:lnTo>
                      <a:pt x="3505200" y="215900"/>
                    </a:lnTo>
                    <a:cubicBezTo>
                      <a:pt x="3505200" y="88900"/>
                      <a:pt x="3403600" y="0"/>
                      <a:pt x="3289300" y="0"/>
                    </a:cubicBezTo>
                    <a:close/>
                    <a:moveTo>
                      <a:pt x="3073400" y="965200"/>
                    </a:moveTo>
                    <a:cubicBezTo>
                      <a:pt x="3073400" y="965200"/>
                      <a:pt x="3060700" y="952500"/>
                      <a:pt x="3060700" y="965200"/>
                    </a:cubicBezTo>
                    <a:lnTo>
                      <a:pt x="2908300" y="1320800"/>
                    </a:lnTo>
                    <a:cubicBezTo>
                      <a:pt x="2882900" y="1371600"/>
                      <a:pt x="2832100" y="1409700"/>
                      <a:pt x="2768600" y="1409700"/>
                    </a:cubicBezTo>
                    <a:lnTo>
                      <a:pt x="2705100" y="1409700"/>
                    </a:lnTo>
                    <a:cubicBezTo>
                      <a:pt x="2692400" y="1409700"/>
                      <a:pt x="2679700" y="1409700"/>
                      <a:pt x="2679700" y="1397000"/>
                    </a:cubicBezTo>
                    <a:cubicBezTo>
                      <a:pt x="2667000" y="1384300"/>
                      <a:pt x="2667000" y="1371600"/>
                      <a:pt x="2679700" y="1358900"/>
                    </a:cubicBezTo>
                    <a:lnTo>
                      <a:pt x="2870200" y="914400"/>
                    </a:lnTo>
                    <a:lnTo>
                      <a:pt x="2933700" y="736600"/>
                    </a:lnTo>
                    <a:cubicBezTo>
                      <a:pt x="2984500" y="635000"/>
                      <a:pt x="3086100" y="558800"/>
                      <a:pt x="3200400" y="558800"/>
                    </a:cubicBezTo>
                    <a:lnTo>
                      <a:pt x="3378200" y="558800"/>
                    </a:lnTo>
                    <a:cubicBezTo>
                      <a:pt x="3492500" y="558800"/>
                      <a:pt x="3594100" y="635000"/>
                      <a:pt x="3644900" y="736600"/>
                    </a:cubicBezTo>
                    <a:lnTo>
                      <a:pt x="3708400" y="914400"/>
                    </a:lnTo>
                    <a:lnTo>
                      <a:pt x="3898900" y="1358900"/>
                    </a:lnTo>
                    <a:cubicBezTo>
                      <a:pt x="3911600" y="1371600"/>
                      <a:pt x="3911600" y="1384300"/>
                      <a:pt x="3898900" y="1397000"/>
                    </a:cubicBezTo>
                    <a:cubicBezTo>
                      <a:pt x="3898900" y="1409700"/>
                      <a:pt x="3886200" y="1409700"/>
                      <a:pt x="3873500" y="1409700"/>
                    </a:cubicBezTo>
                    <a:lnTo>
                      <a:pt x="3810000" y="1409700"/>
                    </a:lnTo>
                    <a:cubicBezTo>
                      <a:pt x="3746500" y="1409700"/>
                      <a:pt x="3695700" y="1371600"/>
                      <a:pt x="3670300" y="1320800"/>
                    </a:cubicBezTo>
                    <a:lnTo>
                      <a:pt x="3517900" y="965200"/>
                    </a:lnTo>
                    <a:cubicBezTo>
                      <a:pt x="3517900" y="952500"/>
                      <a:pt x="3505200" y="965200"/>
                      <a:pt x="3505200" y="965200"/>
                    </a:cubicBezTo>
                    <a:lnTo>
                      <a:pt x="3568700" y="1409700"/>
                    </a:lnTo>
                    <a:lnTo>
                      <a:pt x="3644900" y="2222500"/>
                    </a:lnTo>
                    <a:cubicBezTo>
                      <a:pt x="3644900" y="2235200"/>
                      <a:pt x="3632200" y="2235200"/>
                      <a:pt x="3632200" y="2247900"/>
                    </a:cubicBezTo>
                    <a:cubicBezTo>
                      <a:pt x="3619500" y="2247900"/>
                      <a:pt x="3619500" y="2260600"/>
                      <a:pt x="3606800" y="2260600"/>
                    </a:cubicBezTo>
                    <a:lnTo>
                      <a:pt x="3556000" y="2260600"/>
                    </a:lnTo>
                    <a:cubicBezTo>
                      <a:pt x="3479800" y="2260600"/>
                      <a:pt x="3416300" y="2209800"/>
                      <a:pt x="3416300" y="2133600"/>
                    </a:cubicBezTo>
                    <a:lnTo>
                      <a:pt x="3302000" y="1447800"/>
                    </a:lnTo>
                    <a:cubicBezTo>
                      <a:pt x="3289300" y="1447800"/>
                      <a:pt x="3289300" y="1447800"/>
                      <a:pt x="3276600" y="1447800"/>
                    </a:cubicBezTo>
                    <a:lnTo>
                      <a:pt x="3162300" y="2133600"/>
                    </a:lnTo>
                    <a:cubicBezTo>
                      <a:pt x="3162300" y="2209800"/>
                      <a:pt x="3098800" y="2260600"/>
                      <a:pt x="3022600" y="2260600"/>
                    </a:cubicBezTo>
                    <a:lnTo>
                      <a:pt x="2971800" y="2260600"/>
                    </a:lnTo>
                    <a:cubicBezTo>
                      <a:pt x="2959100" y="2260600"/>
                      <a:pt x="2959100" y="2247900"/>
                      <a:pt x="2946400" y="2247900"/>
                    </a:cubicBezTo>
                    <a:cubicBezTo>
                      <a:pt x="2946400" y="2235200"/>
                      <a:pt x="2933700" y="2235200"/>
                      <a:pt x="2933700" y="2222500"/>
                    </a:cubicBezTo>
                    <a:lnTo>
                      <a:pt x="3009900" y="1409700"/>
                    </a:lnTo>
                    <a:lnTo>
                      <a:pt x="3073400" y="965200"/>
                    </a:lnTo>
                    <a:close/>
                    <a:moveTo>
                      <a:pt x="4622800" y="0"/>
                    </a:moveTo>
                    <a:cubicBezTo>
                      <a:pt x="4508500" y="0"/>
                      <a:pt x="4406900" y="88900"/>
                      <a:pt x="4406900" y="215900"/>
                    </a:cubicBezTo>
                    <a:lnTo>
                      <a:pt x="4406900" y="279400"/>
                    </a:lnTo>
                    <a:cubicBezTo>
                      <a:pt x="4406900" y="393700"/>
                      <a:pt x="4508500" y="495300"/>
                      <a:pt x="4622800" y="495300"/>
                    </a:cubicBezTo>
                    <a:cubicBezTo>
                      <a:pt x="4737100" y="495300"/>
                      <a:pt x="4838700" y="393700"/>
                      <a:pt x="4838700" y="279400"/>
                    </a:cubicBezTo>
                    <a:lnTo>
                      <a:pt x="4838700" y="215900"/>
                    </a:lnTo>
                    <a:cubicBezTo>
                      <a:pt x="4838700" y="88900"/>
                      <a:pt x="4737100" y="0"/>
                      <a:pt x="4622800" y="0"/>
                    </a:cubicBezTo>
                    <a:close/>
                    <a:moveTo>
                      <a:pt x="4406900" y="965200"/>
                    </a:moveTo>
                    <a:cubicBezTo>
                      <a:pt x="4406900" y="965200"/>
                      <a:pt x="4394200" y="952500"/>
                      <a:pt x="4394200" y="965200"/>
                    </a:cubicBezTo>
                    <a:lnTo>
                      <a:pt x="4241800" y="1320800"/>
                    </a:lnTo>
                    <a:cubicBezTo>
                      <a:pt x="4216400" y="1371600"/>
                      <a:pt x="4165600" y="1409700"/>
                      <a:pt x="4102100" y="1409700"/>
                    </a:cubicBezTo>
                    <a:lnTo>
                      <a:pt x="4038600" y="1409700"/>
                    </a:lnTo>
                    <a:cubicBezTo>
                      <a:pt x="4025900" y="1409700"/>
                      <a:pt x="4013200" y="1409700"/>
                      <a:pt x="4013200" y="1397000"/>
                    </a:cubicBezTo>
                    <a:cubicBezTo>
                      <a:pt x="4000500" y="1384300"/>
                      <a:pt x="4000500" y="1371600"/>
                      <a:pt x="4013200" y="1358900"/>
                    </a:cubicBezTo>
                    <a:lnTo>
                      <a:pt x="4203700" y="914400"/>
                    </a:lnTo>
                    <a:lnTo>
                      <a:pt x="4267200" y="736600"/>
                    </a:lnTo>
                    <a:cubicBezTo>
                      <a:pt x="4318000" y="635000"/>
                      <a:pt x="4419600" y="558800"/>
                      <a:pt x="4533900" y="558800"/>
                    </a:cubicBezTo>
                    <a:lnTo>
                      <a:pt x="4711700" y="558800"/>
                    </a:lnTo>
                    <a:cubicBezTo>
                      <a:pt x="4826000" y="558800"/>
                      <a:pt x="4927600" y="635000"/>
                      <a:pt x="4978400" y="736600"/>
                    </a:cubicBezTo>
                    <a:lnTo>
                      <a:pt x="5041900" y="914400"/>
                    </a:lnTo>
                    <a:lnTo>
                      <a:pt x="5232400" y="1358900"/>
                    </a:lnTo>
                    <a:cubicBezTo>
                      <a:pt x="5245100" y="1371600"/>
                      <a:pt x="5245100" y="1384300"/>
                      <a:pt x="5232400" y="1397000"/>
                    </a:cubicBezTo>
                    <a:cubicBezTo>
                      <a:pt x="5232400" y="1409700"/>
                      <a:pt x="5219700" y="1409700"/>
                      <a:pt x="5207000" y="1409700"/>
                    </a:cubicBezTo>
                    <a:lnTo>
                      <a:pt x="5143500" y="1409700"/>
                    </a:lnTo>
                    <a:cubicBezTo>
                      <a:pt x="5080000" y="1409700"/>
                      <a:pt x="5029200" y="1371600"/>
                      <a:pt x="5003800" y="1320800"/>
                    </a:cubicBezTo>
                    <a:lnTo>
                      <a:pt x="4851400" y="965200"/>
                    </a:lnTo>
                    <a:cubicBezTo>
                      <a:pt x="4851400" y="952500"/>
                      <a:pt x="4838700" y="965200"/>
                      <a:pt x="4838700" y="965200"/>
                    </a:cubicBezTo>
                    <a:lnTo>
                      <a:pt x="4902200" y="1409700"/>
                    </a:lnTo>
                    <a:lnTo>
                      <a:pt x="4978400" y="2222500"/>
                    </a:lnTo>
                    <a:cubicBezTo>
                      <a:pt x="4978400" y="2235200"/>
                      <a:pt x="4965700" y="2235200"/>
                      <a:pt x="4965700" y="2247900"/>
                    </a:cubicBezTo>
                    <a:cubicBezTo>
                      <a:pt x="4953000" y="2247900"/>
                      <a:pt x="4953000" y="2260600"/>
                      <a:pt x="4940300" y="2260600"/>
                    </a:cubicBezTo>
                    <a:lnTo>
                      <a:pt x="4889500" y="2260600"/>
                    </a:lnTo>
                    <a:cubicBezTo>
                      <a:pt x="4813300" y="2260600"/>
                      <a:pt x="4749800" y="2209800"/>
                      <a:pt x="4749800" y="2133600"/>
                    </a:cubicBezTo>
                    <a:lnTo>
                      <a:pt x="4635500" y="1447800"/>
                    </a:lnTo>
                    <a:cubicBezTo>
                      <a:pt x="4622800" y="1447800"/>
                      <a:pt x="4622800" y="1447800"/>
                      <a:pt x="4610100" y="1447800"/>
                    </a:cubicBezTo>
                    <a:lnTo>
                      <a:pt x="4495800" y="2133600"/>
                    </a:lnTo>
                    <a:cubicBezTo>
                      <a:pt x="4495800" y="2209800"/>
                      <a:pt x="4432300" y="2260600"/>
                      <a:pt x="4356100" y="2260600"/>
                    </a:cubicBezTo>
                    <a:lnTo>
                      <a:pt x="4305300" y="2260600"/>
                    </a:lnTo>
                    <a:cubicBezTo>
                      <a:pt x="4292600" y="2260600"/>
                      <a:pt x="4292600" y="2247900"/>
                      <a:pt x="4279900" y="2247900"/>
                    </a:cubicBezTo>
                    <a:cubicBezTo>
                      <a:pt x="4279900" y="2235200"/>
                      <a:pt x="4267200" y="2235200"/>
                      <a:pt x="4267200" y="2222500"/>
                    </a:cubicBezTo>
                    <a:lnTo>
                      <a:pt x="4343400" y="1409700"/>
                    </a:lnTo>
                    <a:lnTo>
                      <a:pt x="4406900" y="965200"/>
                    </a:lnTo>
                    <a:close/>
                    <a:moveTo>
                      <a:pt x="5956300" y="0"/>
                    </a:moveTo>
                    <a:cubicBezTo>
                      <a:pt x="5842000" y="0"/>
                      <a:pt x="5740400" y="88900"/>
                      <a:pt x="5740400" y="215900"/>
                    </a:cubicBezTo>
                    <a:lnTo>
                      <a:pt x="5740400" y="279400"/>
                    </a:lnTo>
                    <a:cubicBezTo>
                      <a:pt x="5740400" y="393700"/>
                      <a:pt x="5842000" y="495300"/>
                      <a:pt x="5956300" y="495300"/>
                    </a:cubicBezTo>
                    <a:cubicBezTo>
                      <a:pt x="6070600" y="495300"/>
                      <a:pt x="6172200" y="393700"/>
                      <a:pt x="6172200" y="279400"/>
                    </a:cubicBezTo>
                    <a:lnTo>
                      <a:pt x="6172200" y="215900"/>
                    </a:lnTo>
                    <a:cubicBezTo>
                      <a:pt x="6172200" y="88900"/>
                      <a:pt x="6070600" y="0"/>
                      <a:pt x="5956300" y="0"/>
                    </a:cubicBezTo>
                    <a:close/>
                    <a:moveTo>
                      <a:pt x="5740400" y="965200"/>
                    </a:moveTo>
                    <a:cubicBezTo>
                      <a:pt x="5740400" y="965200"/>
                      <a:pt x="5727700" y="952500"/>
                      <a:pt x="5727700" y="965200"/>
                    </a:cubicBezTo>
                    <a:lnTo>
                      <a:pt x="5575300" y="1320800"/>
                    </a:lnTo>
                    <a:cubicBezTo>
                      <a:pt x="5549900" y="1371600"/>
                      <a:pt x="5499100" y="1409700"/>
                      <a:pt x="5435600" y="1409700"/>
                    </a:cubicBezTo>
                    <a:lnTo>
                      <a:pt x="5372100" y="1409700"/>
                    </a:lnTo>
                    <a:cubicBezTo>
                      <a:pt x="5359400" y="1409700"/>
                      <a:pt x="5346700" y="1409700"/>
                      <a:pt x="5346700" y="1397000"/>
                    </a:cubicBezTo>
                    <a:cubicBezTo>
                      <a:pt x="5334000" y="1384300"/>
                      <a:pt x="5334000" y="1371600"/>
                      <a:pt x="5346700" y="1358900"/>
                    </a:cubicBezTo>
                    <a:lnTo>
                      <a:pt x="5537200" y="914400"/>
                    </a:lnTo>
                    <a:lnTo>
                      <a:pt x="5600700" y="736600"/>
                    </a:lnTo>
                    <a:cubicBezTo>
                      <a:pt x="5651500" y="635000"/>
                      <a:pt x="5753100" y="558800"/>
                      <a:pt x="5867400" y="558800"/>
                    </a:cubicBezTo>
                    <a:lnTo>
                      <a:pt x="6045200" y="558800"/>
                    </a:lnTo>
                    <a:cubicBezTo>
                      <a:pt x="6159500" y="558800"/>
                      <a:pt x="6261100" y="635000"/>
                      <a:pt x="6311900" y="736600"/>
                    </a:cubicBezTo>
                    <a:lnTo>
                      <a:pt x="6375400" y="914400"/>
                    </a:lnTo>
                    <a:lnTo>
                      <a:pt x="6565900" y="1358900"/>
                    </a:lnTo>
                    <a:cubicBezTo>
                      <a:pt x="6578600" y="1371600"/>
                      <a:pt x="6578600" y="1384300"/>
                      <a:pt x="6565900" y="1397000"/>
                    </a:cubicBezTo>
                    <a:cubicBezTo>
                      <a:pt x="6565900" y="1409700"/>
                      <a:pt x="6553200" y="1409700"/>
                      <a:pt x="6540500" y="1409700"/>
                    </a:cubicBezTo>
                    <a:lnTo>
                      <a:pt x="6477000" y="1409700"/>
                    </a:lnTo>
                    <a:cubicBezTo>
                      <a:pt x="6413500" y="1409700"/>
                      <a:pt x="6362700" y="1371600"/>
                      <a:pt x="6337300" y="1320800"/>
                    </a:cubicBezTo>
                    <a:lnTo>
                      <a:pt x="6184900" y="965200"/>
                    </a:lnTo>
                    <a:cubicBezTo>
                      <a:pt x="6184900" y="952500"/>
                      <a:pt x="6172200" y="965200"/>
                      <a:pt x="6172200" y="965200"/>
                    </a:cubicBezTo>
                    <a:lnTo>
                      <a:pt x="6235700" y="1409700"/>
                    </a:lnTo>
                    <a:lnTo>
                      <a:pt x="6311900" y="2222500"/>
                    </a:lnTo>
                    <a:cubicBezTo>
                      <a:pt x="6311900" y="2235200"/>
                      <a:pt x="6299200" y="2235200"/>
                      <a:pt x="6299200" y="2247900"/>
                    </a:cubicBezTo>
                    <a:cubicBezTo>
                      <a:pt x="6286500" y="2247900"/>
                      <a:pt x="6286500" y="2260600"/>
                      <a:pt x="6273800" y="2260600"/>
                    </a:cubicBezTo>
                    <a:lnTo>
                      <a:pt x="6223000" y="2260600"/>
                    </a:lnTo>
                    <a:cubicBezTo>
                      <a:pt x="6146800" y="2260600"/>
                      <a:pt x="6083300" y="2209800"/>
                      <a:pt x="6083300" y="2133600"/>
                    </a:cubicBezTo>
                    <a:lnTo>
                      <a:pt x="5969000" y="1447800"/>
                    </a:lnTo>
                    <a:cubicBezTo>
                      <a:pt x="5956300" y="1447800"/>
                      <a:pt x="5956300" y="1447800"/>
                      <a:pt x="5943600" y="1447800"/>
                    </a:cubicBezTo>
                    <a:lnTo>
                      <a:pt x="5829300" y="2133600"/>
                    </a:lnTo>
                    <a:cubicBezTo>
                      <a:pt x="5829300" y="2209800"/>
                      <a:pt x="5765800" y="2260600"/>
                      <a:pt x="5689600" y="2260600"/>
                    </a:cubicBezTo>
                    <a:lnTo>
                      <a:pt x="5638800" y="2260600"/>
                    </a:lnTo>
                    <a:cubicBezTo>
                      <a:pt x="5626100" y="2260600"/>
                      <a:pt x="5626100" y="2247900"/>
                      <a:pt x="5613400" y="2247900"/>
                    </a:cubicBezTo>
                    <a:cubicBezTo>
                      <a:pt x="5613400" y="2235200"/>
                      <a:pt x="5600700" y="2235200"/>
                      <a:pt x="5600700" y="2222500"/>
                    </a:cubicBezTo>
                    <a:lnTo>
                      <a:pt x="5676900" y="1409700"/>
                    </a:lnTo>
                    <a:lnTo>
                      <a:pt x="5740400" y="965200"/>
                    </a:lnTo>
                    <a:close/>
                    <a:moveTo>
                      <a:pt x="7289800" y="0"/>
                    </a:moveTo>
                    <a:cubicBezTo>
                      <a:pt x="7175500" y="0"/>
                      <a:pt x="7073900" y="88900"/>
                      <a:pt x="7073900" y="215900"/>
                    </a:cubicBezTo>
                    <a:lnTo>
                      <a:pt x="7073900" y="279400"/>
                    </a:lnTo>
                    <a:cubicBezTo>
                      <a:pt x="7073900" y="393700"/>
                      <a:pt x="7175500" y="495300"/>
                      <a:pt x="7289800" y="495300"/>
                    </a:cubicBezTo>
                    <a:cubicBezTo>
                      <a:pt x="7404100" y="495300"/>
                      <a:pt x="7505700" y="393700"/>
                      <a:pt x="7505700" y="279400"/>
                    </a:cubicBezTo>
                    <a:lnTo>
                      <a:pt x="7505700" y="215900"/>
                    </a:lnTo>
                    <a:cubicBezTo>
                      <a:pt x="7505700" y="88900"/>
                      <a:pt x="7404100" y="0"/>
                      <a:pt x="7289800" y="0"/>
                    </a:cubicBezTo>
                    <a:close/>
                    <a:moveTo>
                      <a:pt x="7073900" y="965200"/>
                    </a:moveTo>
                    <a:cubicBezTo>
                      <a:pt x="7073900" y="965200"/>
                      <a:pt x="7061200" y="952500"/>
                      <a:pt x="7061200" y="965200"/>
                    </a:cubicBezTo>
                    <a:lnTo>
                      <a:pt x="6908800" y="1320800"/>
                    </a:lnTo>
                    <a:cubicBezTo>
                      <a:pt x="6883400" y="1371600"/>
                      <a:pt x="6832600" y="1409700"/>
                      <a:pt x="6769100" y="1409700"/>
                    </a:cubicBezTo>
                    <a:lnTo>
                      <a:pt x="6705600" y="1409700"/>
                    </a:lnTo>
                    <a:cubicBezTo>
                      <a:pt x="6692900" y="1409700"/>
                      <a:pt x="6680200" y="1409700"/>
                      <a:pt x="6680200" y="1397000"/>
                    </a:cubicBezTo>
                    <a:cubicBezTo>
                      <a:pt x="6667500" y="1384300"/>
                      <a:pt x="6667500" y="1371600"/>
                      <a:pt x="6680200" y="1358900"/>
                    </a:cubicBezTo>
                    <a:lnTo>
                      <a:pt x="6870700" y="914400"/>
                    </a:lnTo>
                    <a:lnTo>
                      <a:pt x="6934200" y="736600"/>
                    </a:lnTo>
                    <a:cubicBezTo>
                      <a:pt x="6985000" y="635000"/>
                      <a:pt x="7086600" y="558800"/>
                      <a:pt x="7200900" y="558800"/>
                    </a:cubicBezTo>
                    <a:lnTo>
                      <a:pt x="7378700" y="558800"/>
                    </a:lnTo>
                    <a:cubicBezTo>
                      <a:pt x="7493000" y="558800"/>
                      <a:pt x="7594600" y="635000"/>
                      <a:pt x="7645400" y="736600"/>
                    </a:cubicBezTo>
                    <a:lnTo>
                      <a:pt x="7708900" y="914400"/>
                    </a:lnTo>
                    <a:lnTo>
                      <a:pt x="7899400" y="1358900"/>
                    </a:lnTo>
                    <a:cubicBezTo>
                      <a:pt x="7912100" y="1371600"/>
                      <a:pt x="7912100" y="1384300"/>
                      <a:pt x="7899400" y="1397000"/>
                    </a:cubicBezTo>
                    <a:cubicBezTo>
                      <a:pt x="7899400" y="1409700"/>
                      <a:pt x="7886700" y="1409700"/>
                      <a:pt x="7874000" y="1409700"/>
                    </a:cubicBezTo>
                    <a:lnTo>
                      <a:pt x="7810500" y="1409700"/>
                    </a:lnTo>
                    <a:cubicBezTo>
                      <a:pt x="7747000" y="1409700"/>
                      <a:pt x="7696200" y="1371600"/>
                      <a:pt x="7670800" y="1320800"/>
                    </a:cubicBezTo>
                    <a:lnTo>
                      <a:pt x="7518400" y="965200"/>
                    </a:lnTo>
                    <a:cubicBezTo>
                      <a:pt x="7518400" y="952500"/>
                      <a:pt x="7505700" y="965200"/>
                      <a:pt x="7505700" y="965200"/>
                    </a:cubicBezTo>
                    <a:lnTo>
                      <a:pt x="7569200" y="1409700"/>
                    </a:lnTo>
                    <a:lnTo>
                      <a:pt x="7645400" y="2222500"/>
                    </a:lnTo>
                    <a:cubicBezTo>
                      <a:pt x="7645400" y="2235200"/>
                      <a:pt x="7632700" y="2235200"/>
                      <a:pt x="7632700" y="2247900"/>
                    </a:cubicBezTo>
                    <a:cubicBezTo>
                      <a:pt x="7620000" y="2247900"/>
                      <a:pt x="7620000" y="2260600"/>
                      <a:pt x="7607300" y="2260600"/>
                    </a:cubicBezTo>
                    <a:lnTo>
                      <a:pt x="7556500" y="2260600"/>
                    </a:lnTo>
                    <a:cubicBezTo>
                      <a:pt x="7480300" y="2260600"/>
                      <a:pt x="7416800" y="2209800"/>
                      <a:pt x="7416800" y="2133600"/>
                    </a:cubicBezTo>
                    <a:lnTo>
                      <a:pt x="7302500" y="1447800"/>
                    </a:lnTo>
                    <a:cubicBezTo>
                      <a:pt x="7289800" y="1447800"/>
                      <a:pt x="7289800" y="1447800"/>
                      <a:pt x="7277100" y="1447800"/>
                    </a:cubicBezTo>
                    <a:lnTo>
                      <a:pt x="7162800" y="2133600"/>
                    </a:lnTo>
                    <a:cubicBezTo>
                      <a:pt x="7162800" y="2209800"/>
                      <a:pt x="7099300" y="2260600"/>
                      <a:pt x="7023100" y="2260600"/>
                    </a:cubicBezTo>
                    <a:lnTo>
                      <a:pt x="6972300" y="2260600"/>
                    </a:lnTo>
                    <a:cubicBezTo>
                      <a:pt x="6959600" y="2260600"/>
                      <a:pt x="6959600" y="2247900"/>
                      <a:pt x="6946900" y="2247900"/>
                    </a:cubicBezTo>
                    <a:cubicBezTo>
                      <a:pt x="6946900" y="2235200"/>
                      <a:pt x="6934200" y="2235200"/>
                      <a:pt x="6934200" y="2222500"/>
                    </a:cubicBezTo>
                    <a:lnTo>
                      <a:pt x="7010400" y="1409700"/>
                    </a:lnTo>
                    <a:lnTo>
                      <a:pt x="7073900" y="965200"/>
                    </a:lnTo>
                    <a:close/>
                    <a:moveTo>
                      <a:pt x="8623300" y="0"/>
                    </a:moveTo>
                    <a:cubicBezTo>
                      <a:pt x="8509000" y="0"/>
                      <a:pt x="8407400" y="88900"/>
                      <a:pt x="8407400" y="215900"/>
                    </a:cubicBezTo>
                    <a:lnTo>
                      <a:pt x="8407400" y="279400"/>
                    </a:lnTo>
                    <a:cubicBezTo>
                      <a:pt x="8407400" y="393700"/>
                      <a:pt x="8509000" y="495300"/>
                      <a:pt x="8623300" y="495300"/>
                    </a:cubicBezTo>
                    <a:cubicBezTo>
                      <a:pt x="8737600" y="495300"/>
                      <a:pt x="8839200" y="393700"/>
                      <a:pt x="8839200" y="279400"/>
                    </a:cubicBezTo>
                    <a:lnTo>
                      <a:pt x="8839200" y="215900"/>
                    </a:lnTo>
                    <a:cubicBezTo>
                      <a:pt x="8839200" y="88900"/>
                      <a:pt x="8737600" y="0"/>
                      <a:pt x="8623300" y="0"/>
                    </a:cubicBezTo>
                    <a:close/>
                    <a:moveTo>
                      <a:pt x="8407400" y="965200"/>
                    </a:moveTo>
                    <a:cubicBezTo>
                      <a:pt x="8407400" y="965200"/>
                      <a:pt x="8394700" y="952500"/>
                      <a:pt x="8394700" y="965200"/>
                    </a:cubicBezTo>
                    <a:lnTo>
                      <a:pt x="8242300" y="1320800"/>
                    </a:lnTo>
                    <a:cubicBezTo>
                      <a:pt x="8216900" y="1371600"/>
                      <a:pt x="8166100" y="1409700"/>
                      <a:pt x="8102600" y="1409700"/>
                    </a:cubicBezTo>
                    <a:lnTo>
                      <a:pt x="8039100" y="1409700"/>
                    </a:lnTo>
                    <a:cubicBezTo>
                      <a:pt x="8026400" y="1409700"/>
                      <a:pt x="8013700" y="1409700"/>
                      <a:pt x="8013700" y="1397000"/>
                    </a:cubicBezTo>
                    <a:cubicBezTo>
                      <a:pt x="8001000" y="1384300"/>
                      <a:pt x="8001000" y="1371600"/>
                      <a:pt x="8013700" y="1358900"/>
                    </a:cubicBezTo>
                    <a:lnTo>
                      <a:pt x="8204200" y="914400"/>
                    </a:lnTo>
                    <a:lnTo>
                      <a:pt x="8267700" y="736600"/>
                    </a:lnTo>
                    <a:cubicBezTo>
                      <a:pt x="8318500" y="635000"/>
                      <a:pt x="8420100" y="558800"/>
                      <a:pt x="8534400" y="558800"/>
                    </a:cubicBezTo>
                    <a:lnTo>
                      <a:pt x="8712200" y="558800"/>
                    </a:lnTo>
                    <a:cubicBezTo>
                      <a:pt x="8826500" y="558800"/>
                      <a:pt x="8928100" y="635000"/>
                      <a:pt x="8978900" y="736600"/>
                    </a:cubicBezTo>
                    <a:lnTo>
                      <a:pt x="9042400" y="914400"/>
                    </a:lnTo>
                    <a:lnTo>
                      <a:pt x="9232900" y="1358900"/>
                    </a:lnTo>
                    <a:cubicBezTo>
                      <a:pt x="9245600" y="1371600"/>
                      <a:pt x="9245600" y="1384300"/>
                      <a:pt x="9232900" y="1397000"/>
                    </a:cubicBezTo>
                    <a:cubicBezTo>
                      <a:pt x="9232900" y="1409700"/>
                      <a:pt x="9220200" y="1409700"/>
                      <a:pt x="9207500" y="1409700"/>
                    </a:cubicBezTo>
                    <a:lnTo>
                      <a:pt x="9144000" y="1409700"/>
                    </a:lnTo>
                    <a:cubicBezTo>
                      <a:pt x="9080500" y="1409700"/>
                      <a:pt x="9029700" y="1371600"/>
                      <a:pt x="9004300" y="1320800"/>
                    </a:cubicBezTo>
                    <a:lnTo>
                      <a:pt x="8851900" y="965200"/>
                    </a:lnTo>
                    <a:cubicBezTo>
                      <a:pt x="8851900" y="952500"/>
                      <a:pt x="8839200" y="965200"/>
                      <a:pt x="8839200" y="965200"/>
                    </a:cubicBezTo>
                    <a:lnTo>
                      <a:pt x="8902700" y="1409700"/>
                    </a:lnTo>
                    <a:lnTo>
                      <a:pt x="8978900" y="2222500"/>
                    </a:lnTo>
                    <a:cubicBezTo>
                      <a:pt x="8978900" y="2235200"/>
                      <a:pt x="8966200" y="2235200"/>
                      <a:pt x="8966200" y="2247900"/>
                    </a:cubicBezTo>
                    <a:cubicBezTo>
                      <a:pt x="8953500" y="2247900"/>
                      <a:pt x="8953500" y="2260600"/>
                      <a:pt x="8940800" y="2260600"/>
                    </a:cubicBezTo>
                    <a:lnTo>
                      <a:pt x="8890000" y="2260600"/>
                    </a:lnTo>
                    <a:cubicBezTo>
                      <a:pt x="8813800" y="2260600"/>
                      <a:pt x="8750300" y="2209800"/>
                      <a:pt x="8750300" y="2133600"/>
                    </a:cubicBezTo>
                    <a:lnTo>
                      <a:pt x="8636000" y="1447800"/>
                    </a:lnTo>
                    <a:cubicBezTo>
                      <a:pt x="8623300" y="1447800"/>
                      <a:pt x="8623300" y="1447800"/>
                      <a:pt x="8610600" y="1447800"/>
                    </a:cubicBezTo>
                    <a:lnTo>
                      <a:pt x="8496300" y="2133600"/>
                    </a:lnTo>
                    <a:cubicBezTo>
                      <a:pt x="8496300" y="2209800"/>
                      <a:pt x="8432800" y="2260600"/>
                      <a:pt x="8356600" y="2260600"/>
                    </a:cubicBezTo>
                    <a:lnTo>
                      <a:pt x="8305800" y="2260600"/>
                    </a:lnTo>
                    <a:cubicBezTo>
                      <a:pt x="8293100" y="2260600"/>
                      <a:pt x="8293100" y="2247900"/>
                      <a:pt x="8280400" y="2247900"/>
                    </a:cubicBezTo>
                    <a:cubicBezTo>
                      <a:pt x="8280400" y="2235200"/>
                      <a:pt x="8267700" y="2235200"/>
                      <a:pt x="8267700" y="2222500"/>
                    </a:cubicBezTo>
                    <a:lnTo>
                      <a:pt x="8343900" y="1409700"/>
                    </a:lnTo>
                    <a:lnTo>
                      <a:pt x="8407400" y="965200"/>
                    </a:lnTo>
                    <a:close/>
                    <a:moveTo>
                      <a:pt x="9956800" y="0"/>
                    </a:moveTo>
                    <a:cubicBezTo>
                      <a:pt x="9842500" y="0"/>
                      <a:pt x="9740900" y="88900"/>
                      <a:pt x="9740900" y="215900"/>
                    </a:cubicBezTo>
                    <a:lnTo>
                      <a:pt x="9740900" y="279400"/>
                    </a:lnTo>
                    <a:cubicBezTo>
                      <a:pt x="9740900" y="393700"/>
                      <a:pt x="9842500" y="495300"/>
                      <a:pt x="9956800" y="495300"/>
                    </a:cubicBezTo>
                    <a:cubicBezTo>
                      <a:pt x="10071100" y="495300"/>
                      <a:pt x="10172700" y="393700"/>
                      <a:pt x="10172700" y="279400"/>
                    </a:cubicBezTo>
                    <a:lnTo>
                      <a:pt x="10172700" y="215900"/>
                    </a:lnTo>
                    <a:cubicBezTo>
                      <a:pt x="10172700" y="88900"/>
                      <a:pt x="10071100" y="0"/>
                      <a:pt x="9956800" y="0"/>
                    </a:cubicBezTo>
                    <a:close/>
                    <a:moveTo>
                      <a:pt x="9740900" y="965200"/>
                    </a:moveTo>
                    <a:cubicBezTo>
                      <a:pt x="9740900" y="965200"/>
                      <a:pt x="9728200" y="952500"/>
                      <a:pt x="9728200" y="965200"/>
                    </a:cubicBezTo>
                    <a:lnTo>
                      <a:pt x="9575800" y="1320800"/>
                    </a:lnTo>
                    <a:cubicBezTo>
                      <a:pt x="9550400" y="1371600"/>
                      <a:pt x="9499600" y="1409700"/>
                      <a:pt x="9436100" y="1409700"/>
                    </a:cubicBezTo>
                    <a:lnTo>
                      <a:pt x="9372600" y="1409700"/>
                    </a:lnTo>
                    <a:cubicBezTo>
                      <a:pt x="9359900" y="1409700"/>
                      <a:pt x="9347200" y="1409700"/>
                      <a:pt x="9347200" y="1397000"/>
                    </a:cubicBezTo>
                    <a:cubicBezTo>
                      <a:pt x="9334500" y="1384300"/>
                      <a:pt x="9334500" y="1371600"/>
                      <a:pt x="9347200" y="1358900"/>
                    </a:cubicBezTo>
                    <a:lnTo>
                      <a:pt x="9537700" y="914400"/>
                    </a:lnTo>
                    <a:lnTo>
                      <a:pt x="9601200" y="736600"/>
                    </a:lnTo>
                    <a:cubicBezTo>
                      <a:pt x="9652000" y="635000"/>
                      <a:pt x="9753600" y="558800"/>
                      <a:pt x="9867900" y="558800"/>
                    </a:cubicBezTo>
                    <a:lnTo>
                      <a:pt x="10045700" y="558800"/>
                    </a:lnTo>
                    <a:cubicBezTo>
                      <a:pt x="10160000" y="558800"/>
                      <a:pt x="10261600" y="635000"/>
                      <a:pt x="10312400" y="736600"/>
                    </a:cubicBezTo>
                    <a:lnTo>
                      <a:pt x="10375900" y="914400"/>
                    </a:lnTo>
                    <a:lnTo>
                      <a:pt x="10566400" y="1358900"/>
                    </a:lnTo>
                    <a:cubicBezTo>
                      <a:pt x="10579100" y="1371600"/>
                      <a:pt x="10579100" y="1384300"/>
                      <a:pt x="10566400" y="1397000"/>
                    </a:cubicBezTo>
                    <a:cubicBezTo>
                      <a:pt x="10566400" y="1409700"/>
                      <a:pt x="10553700" y="1409700"/>
                      <a:pt x="10541000" y="1409700"/>
                    </a:cubicBezTo>
                    <a:lnTo>
                      <a:pt x="10477500" y="1409700"/>
                    </a:lnTo>
                    <a:cubicBezTo>
                      <a:pt x="10414000" y="1409700"/>
                      <a:pt x="10363200" y="1371600"/>
                      <a:pt x="10337800" y="1320800"/>
                    </a:cubicBezTo>
                    <a:lnTo>
                      <a:pt x="10185400" y="965200"/>
                    </a:lnTo>
                    <a:cubicBezTo>
                      <a:pt x="10185400" y="952500"/>
                      <a:pt x="10172700" y="965200"/>
                      <a:pt x="10172700" y="965200"/>
                    </a:cubicBezTo>
                    <a:lnTo>
                      <a:pt x="10236200" y="1409700"/>
                    </a:lnTo>
                    <a:lnTo>
                      <a:pt x="10312400" y="2222500"/>
                    </a:lnTo>
                    <a:cubicBezTo>
                      <a:pt x="10312400" y="2235200"/>
                      <a:pt x="10299700" y="2235200"/>
                      <a:pt x="10299700" y="2247900"/>
                    </a:cubicBezTo>
                    <a:cubicBezTo>
                      <a:pt x="10287000" y="2247900"/>
                      <a:pt x="10287000" y="2260600"/>
                      <a:pt x="10274300" y="2260600"/>
                    </a:cubicBezTo>
                    <a:lnTo>
                      <a:pt x="10223500" y="2260600"/>
                    </a:lnTo>
                    <a:cubicBezTo>
                      <a:pt x="10147300" y="2260600"/>
                      <a:pt x="10083800" y="2209800"/>
                      <a:pt x="10083800" y="2133600"/>
                    </a:cubicBezTo>
                    <a:lnTo>
                      <a:pt x="9969500" y="1447800"/>
                    </a:lnTo>
                    <a:cubicBezTo>
                      <a:pt x="9956800" y="1447800"/>
                      <a:pt x="9956800" y="1447800"/>
                      <a:pt x="9944100" y="1447800"/>
                    </a:cubicBezTo>
                    <a:lnTo>
                      <a:pt x="9829800" y="2133600"/>
                    </a:lnTo>
                    <a:cubicBezTo>
                      <a:pt x="9829800" y="2209800"/>
                      <a:pt x="9766300" y="2260600"/>
                      <a:pt x="9690100" y="2260600"/>
                    </a:cubicBezTo>
                    <a:lnTo>
                      <a:pt x="9639300" y="2260600"/>
                    </a:lnTo>
                    <a:cubicBezTo>
                      <a:pt x="9626600" y="2260600"/>
                      <a:pt x="9626600" y="2247900"/>
                      <a:pt x="9613900" y="2247900"/>
                    </a:cubicBezTo>
                    <a:cubicBezTo>
                      <a:pt x="9613900" y="2235200"/>
                      <a:pt x="9601200" y="2235200"/>
                      <a:pt x="9601200" y="2222500"/>
                    </a:cubicBezTo>
                    <a:lnTo>
                      <a:pt x="9677400" y="1409700"/>
                    </a:lnTo>
                    <a:lnTo>
                      <a:pt x="9740900" y="965200"/>
                    </a:lnTo>
                    <a:close/>
                    <a:moveTo>
                      <a:pt x="11290300" y="0"/>
                    </a:moveTo>
                    <a:cubicBezTo>
                      <a:pt x="11176000" y="0"/>
                      <a:pt x="11074400" y="88900"/>
                      <a:pt x="11074400" y="215900"/>
                    </a:cubicBezTo>
                    <a:lnTo>
                      <a:pt x="11074400" y="279400"/>
                    </a:lnTo>
                    <a:cubicBezTo>
                      <a:pt x="11074400" y="393700"/>
                      <a:pt x="11176000" y="495300"/>
                      <a:pt x="11290300" y="495300"/>
                    </a:cubicBezTo>
                    <a:cubicBezTo>
                      <a:pt x="11404600" y="495300"/>
                      <a:pt x="11506200" y="393700"/>
                      <a:pt x="11506200" y="279400"/>
                    </a:cubicBezTo>
                    <a:lnTo>
                      <a:pt x="11506200" y="215900"/>
                    </a:lnTo>
                    <a:cubicBezTo>
                      <a:pt x="11506200" y="88900"/>
                      <a:pt x="11404600" y="0"/>
                      <a:pt x="11290300" y="0"/>
                    </a:cubicBezTo>
                    <a:close/>
                    <a:moveTo>
                      <a:pt x="11074400" y="965200"/>
                    </a:moveTo>
                    <a:cubicBezTo>
                      <a:pt x="11074400" y="965200"/>
                      <a:pt x="11061700" y="952500"/>
                      <a:pt x="11061700" y="965200"/>
                    </a:cubicBezTo>
                    <a:lnTo>
                      <a:pt x="10909300" y="1320800"/>
                    </a:lnTo>
                    <a:cubicBezTo>
                      <a:pt x="10883900" y="1371600"/>
                      <a:pt x="10833100" y="1409700"/>
                      <a:pt x="10769600" y="1409700"/>
                    </a:cubicBezTo>
                    <a:lnTo>
                      <a:pt x="10706100" y="1409700"/>
                    </a:lnTo>
                    <a:cubicBezTo>
                      <a:pt x="10693400" y="1409700"/>
                      <a:pt x="10680700" y="1409700"/>
                      <a:pt x="10680700" y="1397000"/>
                    </a:cubicBezTo>
                    <a:cubicBezTo>
                      <a:pt x="10668000" y="1384300"/>
                      <a:pt x="10668000" y="1371600"/>
                      <a:pt x="10680700" y="1358900"/>
                    </a:cubicBezTo>
                    <a:lnTo>
                      <a:pt x="10871200" y="914400"/>
                    </a:lnTo>
                    <a:lnTo>
                      <a:pt x="10934700" y="736600"/>
                    </a:lnTo>
                    <a:cubicBezTo>
                      <a:pt x="10985500" y="635000"/>
                      <a:pt x="11087100" y="558800"/>
                      <a:pt x="11201400" y="558800"/>
                    </a:cubicBezTo>
                    <a:lnTo>
                      <a:pt x="11379200" y="558800"/>
                    </a:lnTo>
                    <a:cubicBezTo>
                      <a:pt x="11493500" y="558800"/>
                      <a:pt x="11595100" y="635000"/>
                      <a:pt x="11645900" y="736600"/>
                    </a:cubicBezTo>
                    <a:lnTo>
                      <a:pt x="11709400" y="914400"/>
                    </a:lnTo>
                    <a:lnTo>
                      <a:pt x="11899900" y="1358900"/>
                    </a:lnTo>
                    <a:cubicBezTo>
                      <a:pt x="11912600" y="1371600"/>
                      <a:pt x="11912600" y="1384300"/>
                      <a:pt x="11899900" y="1397000"/>
                    </a:cubicBezTo>
                    <a:cubicBezTo>
                      <a:pt x="11899900" y="1409700"/>
                      <a:pt x="11887200" y="1409700"/>
                      <a:pt x="11874500" y="1409700"/>
                    </a:cubicBezTo>
                    <a:lnTo>
                      <a:pt x="11811000" y="1409700"/>
                    </a:lnTo>
                    <a:cubicBezTo>
                      <a:pt x="11747500" y="1409700"/>
                      <a:pt x="11696700" y="1371600"/>
                      <a:pt x="11671300" y="1320800"/>
                    </a:cubicBezTo>
                    <a:lnTo>
                      <a:pt x="11518900" y="965200"/>
                    </a:lnTo>
                    <a:cubicBezTo>
                      <a:pt x="11518900" y="952500"/>
                      <a:pt x="11506200" y="965200"/>
                      <a:pt x="11506200" y="965200"/>
                    </a:cubicBezTo>
                    <a:lnTo>
                      <a:pt x="11569700" y="1409700"/>
                    </a:lnTo>
                    <a:lnTo>
                      <a:pt x="11645900" y="2222500"/>
                    </a:lnTo>
                    <a:cubicBezTo>
                      <a:pt x="11645900" y="2235200"/>
                      <a:pt x="11633200" y="2235200"/>
                      <a:pt x="11633200" y="2247900"/>
                    </a:cubicBezTo>
                    <a:cubicBezTo>
                      <a:pt x="11620500" y="2247900"/>
                      <a:pt x="11620500" y="2260600"/>
                      <a:pt x="11607800" y="2260600"/>
                    </a:cubicBezTo>
                    <a:lnTo>
                      <a:pt x="11557000" y="2260600"/>
                    </a:lnTo>
                    <a:cubicBezTo>
                      <a:pt x="11480800" y="2260600"/>
                      <a:pt x="11417300" y="2209800"/>
                      <a:pt x="11417300" y="2133600"/>
                    </a:cubicBezTo>
                    <a:lnTo>
                      <a:pt x="11303000" y="1447800"/>
                    </a:lnTo>
                    <a:cubicBezTo>
                      <a:pt x="11290300" y="1447800"/>
                      <a:pt x="11290300" y="1447800"/>
                      <a:pt x="11277600" y="1447800"/>
                    </a:cubicBezTo>
                    <a:lnTo>
                      <a:pt x="11163300" y="2133600"/>
                    </a:lnTo>
                    <a:cubicBezTo>
                      <a:pt x="11163300" y="2209800"/>
                      <a:pt x="11099800" y="2260600"/>
                      <a:pt x="11023600" y="2260600"/>
                    </a:cubicBezTo>
                    <a:lnTo>
                      <a:pt x="10972800" y="2260600"/>
                    </a:lnTo>
                    <a:cubicBezTo>
                      <a:pt x="10960100" y="2260600"/>
                      <a:pt x="10960100" y="2247900"/>
                      <a:pt x="10947400" y="2247900"/>
                    </a:cubicBezTo>
                    <a:cubicBezTo>
                      <a:pt x="10947400" y="2235200"/>
                      <a:pt x="10934700" y="2235200"/>
                      <a:pt x="10934700" y="2222500"/>
                    </a:cubicBezTo>
                    <a:lnTo>
                      <a:pt x="11010900" y="1409700"/>
                    </a:lnTo>
                    <a:lnTo>
                      <a:pt x="11074400" y="965200"/>
                    </a:lnTo>
                    <a:close/>
                    <a:moveTo>
                      <a:pt x="12623800" y="0"/>
                    </a:moveTo>
                    <a:cubicBezTo>
                      <a:pt x="12509500" y="0"/>
                      <a:pt x="12407900" y="88900"/>
                      <a:pt x="12407900" y="215900"/>
                    </a:cubicBezTo>
                    <a:lnTo>
                      <a:pt x="12407900" y="279400"/>
                    </a:lnTo>
                    <a:cubicBezTo>
                      <a:pt x="12407900" y="393700"/>
                      <a:pt x="12509500" y="495300"/>
                      <a:pt x="12623800" y="495300"/>
                    </a:cubicBezTo>
                    <a:cubicBezTo>
                      <a:pt x="12738100" y="495300"/>
                      <a:pt x="12839700" y="393700"/>
                      <a:pt x="12839700" y="279400"/>
                    </a:cubicBezTo>
                    <a:lnTo>
                      <a:pt x="12839700" y="215900"/>
                    </a:lnTo>
                    <a:cubicBezTo>
                      <a:pt x="12839700" y="88900"/>
                      <a:pt x="12738100" y="0"/>
                      <a:pt x="12623800" y="0"/>
                    </a:cubicBezTo>
                    <a:close/>
                    <a:moveTo>
                      <a:pt x="12407900" y="965200"/>
                    </a:moveTo>
                    <a:cubicBezTo>
                      <a:pt x="12407900" y="965200"/>
                      <a:pt x="12395200" y="952500"/>
                      <a:pt x="12395200" y="965200"/>
                    </a:cubicBezTo>
                    <a:lnTo>
                      <a:pt x="12242800" y="1320800"/>
                    </a:lnTo>
                    <a:cubicBezTo>
                      <a:pt x="12217400" y="1371600"/>
                      <a:pt x="12166600" y="1409700"/>
                      <a:pt x="12103100" y="1409700"/>
                    </a:cubicBezTo>
                    <a:lnTo>
                      <a:pt x="12039600" y="1409700"/>
                    </a:lnTo>
                    <a:cubicBezTo>
                      <a:pt x="12026900" y="1409700"/>
                      <a:pt x="12014200" y="1409700"/>
                      <a:pt x="12014200" y="1397000"/>
                    </a:cubicBezTo>
                    <a:cubicBezTo>
                      <a:pt x="12001500" y="1384300"/>
                      <a:pt x="12001500" y="1371600"/>
                      <a:pt x="12014200" y="1358900"/>
                    </a:cubicBezTo>
                    <a:lnTo>
                      <a:pt x="12204700" y="914400"/>
                    </a:lnTo>
                    <a:lnTo>
                      <a:pt x="12268200" y="736600"/>
                    </a:lnTo>
                    <a:cubicBezTo>
                      <a:pt x="12319000" y="635000"/>
                      <a:pt x="12420600" y="558800"/>
                      <a:pt x="12534900" y="558800"/>
                    </a:cubicBezTo>
                    <a:lnTo>
                      <a:pt x="12712700" y="558800"/>
                    </a:lnTo>
                    <a:cubicBezTo>
                      <a:pt x="12827000" y="558800"/>
                      <a:pt x="12928600" y="635000"/>
                      <a:pt x="12979400" y="736600"/>
                    </a:cubicBezTo>
                    <a:lnTo>
                      <a:pt x="13042900" y="914400"/>
                    </a:lnTo>
                    <a:lnTo>
                      <a:pt x="13233400" y="1358900"/>
                    </a:lnTo>
                    <a:cubicBezTo>
                      <a:pt x="13246100" y="1371600"/>
                      <a:pt x="13246100" y="1384300"/>
                      <a:pt x="13233400" y="1397000"/>
                    </a:cubicBezTo>
                    <a:cubicBezTo>
                      <a:pt x="13233400" y="1409700"/>
                      <a:pt x="13220700" y="1409700"/>
                      <a:pt x="13208000" y="1409700"/>
                    </a:cubicBezTo>
                    <a:lnTo>
                      <a:pt x="13144500" y="1409700"/>
                    </a:lnTo>
                    <a:cubicBezTo>
                      <a:pt x="13081000" y="1409700"/>
                      <a:pt x="13030200" y="1371600"/>
                      <a:pt x="13004800" y="1320800"/>
                    </a:cubicBezTo>
                    <a:lnTo>
                      <a:pt x="12852400" y="965200"/>
                    </a:lnTo>
                    <a:cubicBezTo>
                      <a:pt x="12852400" y="952500"/>
                      <a:pt x="12839700" y="965200"/>
                      <a:pt x="12839700" y="965200"/>
                    </a:cubicBezTo>
                    <a:lnTo>
                      <a:pt x="12903200" y="1409700"/>
                    </a:lnTo>
                    <a:lnTo>
                      <a:pt x="12979400" y="2222500"/>
                    </a:lnTo>
                    <a:cubicBezTo>
                      <a:pt x="12979400" y="2235200"/>
                      <a:pt x="12966700" y="2235200"/>
                      <a:pt x="12966700" y="2247900"/>
                    </a:cubicBezTo>
                    <a:cubicBezTo>
                      <a:pt x="12954000" y="2247900"/>
                      <a:pt x="12954000" y="2260600"/>
                      <a:pt x="12941300" y="2260600"/>
                    </a:cubicBezTo>
                    <a:lnTo>
                      <a:pt x="12890500" y="2260600"/>
                    </a:lnTo>
                    <a:cubicBezTo>
                      <a:pt x="12814300" y="2260600"/>
                      <a:pt x="12750800" y="2209800"/>
                      <a:pt x="12750800" y="2133600"/>
                    </a:cubicBezTo>
                    <a:lnTo>
                      <a:pt x="12636500" y="1447800"/>
                    </a:lnTo>
                    <a:cubicBezTo>
                      <a:pt x="12623800" y="1447800"/>
                      <a:pt x="12623800" y="1447800"/>
                      <a:pt x="12611100" y="1447800"/>
                    </a:cubicBezTo>
                    <a:lnTo>
                      <a:pt x="12496800" y="2133600"/>
                    </a:lnTo>
                    <a:cubicBezTo>
                      <a:pt x="12496800" y="2209800"/>
                      <a:pt x="12433300" y="2260600"/>
                      <a:pt x="12357100" y="2260600"/>
                    </a:cubicBezTo>
                    <a:lnTo>
                      <a:pt x="12306300" y="2260600"/>
                    </a:lnTo>
                    <a:cubicBezTo>
                      <a:pt x="12293600" y="2260600"/>
                      <a:pt x="12293600" y="2247900"/>
                      <a:pt x="12280900" y="2247900"/>
                    </a:cubicBezTo>
                    <a:cubicBezTo>
                      <a:pt x="12280900" y="2235200"/>
                      <a:pt x="12268200" y="2235200"/>
                      <a:pt x="12268200" y="2222500"/>
                    </a:cubicBezTo>
                    <a:lnTo>
                      <a:pt x="12344400" y="1409700"/>
                    </a:lnTo>
                    <a:lnTo>
                      <a:pt x="12407900" y="965200"/>
                    </a:lnTo>
                    <a:close/>
                  </a:path>
                </a:pathLst>
              </a:custGeom>
              <a:solidFill>
                <a:srgbClr val="B3B5A9"/>
              </a:solidFill>
            </p:spPr>
          </p:sp>
        </p:grpSp>
      </p:grpSp>
      <p:sp>
        <p:nvSpPr>
          <p:cNvPr name="TextBox 16" id="16"/>
          <p:cNvSpPr txBox="true"/>
          <p:nvPr/>
        </p:nvSpPr>
        <p:spPr>
          <a:xfrm rot="0">
            <a:off x="10975144" y="4410939"/>
            <a:ext cx="7007188" cy="1600200"/>
          </a:xfrm>
          <a:prstGeom prst="rect">
            <a:avLst/>
          </a:prstGeom>
        </p:spPr>
        <p:txBody>
          <a:bodyPr anchor="t" rtlCol="false" tIns="0" lIns="0" bIns="0" rIns="0">
            <a:spAutoFit/>
          </a:bodyPr>
          <a:lstStyle/>
          <a:p>
            <a:pPr algn="just">
              <a:lnSpc>
                <a:spcPts val="4200"/>
              </a:lnSpc>
            </a:pPr>
            <a:r>
              <a:rPr lang="en-US" sz="3000">
                <a:solidFill>
                  <a:srgbClr val="000000"/>
                </a:solidFill>
                <a:latin typeface="Roboto"/>
              </a:rPr>
              <a:t>Nghiên cứu và áp dụng các công nghệ mới để tăng cường tính bảo mật, an toàn và sự tin cậy của hệ thống cho thuê xe.</a:t>
            </a:r>
          </a:p>
        </p:txBody>
      </p:sp>
      <p:sp>
        <p:nvSpPr>
          <p:cNvPr name="Freeform 17" id="17"/>
          <p:cNvSpPr/>
          <p:nvPr/>
        </p:nvSpPr>
        <p:spPr>
          <a:xfrm flipH="false" flipV="false" rot="0">
            <a:off x="16283919" y="128028"/>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4"/>
            <a:stretch>
              <a:fillRect l="0" t="0" r="0" b="0"/>
            </a:stretch>
          </a:blipFill>
        </p:spPr>
      </p:sp>
      <p:grpSp>
        <p:nvGrpSpPr>
          <p:cNvPr name="Group 18" id="18"/>
          <p:cNvGrpSpPr/>
          <p:nvPr/>
        </p:nvGrpSpPr>
        <p:grpSpPr>
          <a:xfrm rot="0">
            <a:off x="11670587" y="8014498"/>
            <a:ext cx="5421330" cy="340454"/>
            <a:chOff x="0" y="0"/>
            <a:chExt cx="7228440" cy="453939"/>
          </a:xfrm>
        </p:grpSpPr>
        <p:grpSp>
          <p:nvGrpSpPr>
            <p:cNvPr name="Group 19" id="19"/>
            <p:cNvGrpSpPr>
              <a:grpSpLocks noChangeAspect="true"/>
            </p:cNvGrpSpPr>
            <p:nvPr/>
          </p:nvGrpSpPr>
          <p:grpSpPr>
            <a:xfrm rot="0">
              <a:off x="0" y="0"/>
              <a:ext cx="7228440" cy="453939"/>
              <a:chOff x="0" y="0"/>
              <a:chExt cx="13271500" cy="833438"/>
            </a:xfrm>
          </p:grpSpPr>
          <p:sp>
            <p:nvSpPr>
              <p:cNvPr name="Freeform 20" id="20"/>
              <p:cNvSpPr/>
              <p:nvPr/>
            </p:nvSpPr>
            <p:spPr>
              <a:xfrm flipH="false" flipV="false" rot="0">
                <a:off x="0" y="0"/>
                <a:ext cx="10604500" cy="838200"/>
              </a:xfrm>
              <a:custGeom>
                <a:avLst/>
                <a:gdLst/>
                <a:ahLst/>
                <a:cxnLst/>
                <a:rect r="r" b="b" t="t" l="l"/>
                <a:pathLst>
                  <a:path h="838200" w="10604500">
                    <a:moveTo>
                      <a:pt x="1028700" y="114300"/>
                    </a:moveTo>
                    <a:lnTo>
                      <a:pt x="241300" y="114300"/>
                    </a:lnTo>
                    <a:lnTo>
                      <a:pt x="241300" y="596900"/>
                    </a:lnTo>
                    <a:lnTo>
                      <a:pt x="1028700" y="596900"/>
                    </a:lnTo>
                    <a:lnTo>
                      <a:pt x="1028700" y="114300"/>
                    </a:lnTo>
                    <a:close/>
                    <a:moveTo>
                      <a:pt x="203200" y="0"/>
                    </a:moveTo>
                    <a:cubicBezTo>
                      <a:pt x="152400" y="0"/>
                      <a:pt x="114300" y="38100"/>
                      <a:pt x="114300" y="76200"/>
                    </a:cubicBezTo>
                    <a:lnTo>
                      <a:pt x="114300" y="711200"/>
                    </a:lnTo>
                    <a:lnTo>
                      <a:pt x="1155700" y="711200"/>
                    </a:lnTo>
                    <a:lnTo>
                      <a:pt x="1155700" y="76200"/>
                    </a:lnTo>
                    <a:cubicBezTo>
                      <a:pt x="1155700" y="38100"/>
                      <a:pt x="1117600" y="0"/>
                      <a:pt x="1066800" y="0"/>
                    </a:cubicBezTo>
                    <a:lnTo>
                      <a:pt x="203200" y="0"/>
                    </a:lnTo>
                    <a:close/>
                    <a:moveTo>
                      <a:pt x="228600" y="76200"/>
                    </a:moveTo>
                    <a:lnTo>
                      <a:pt x="1041400" y="76200"/>
                    </a:lnTo>
                    <a:cubicBezTo>
                      <a:pt x="1054100" y="76200"/>
                      <a:pt x="1066800" y="88900"/>
                      <a:pt x="1066800" y="114300"/>
                    </a:cubicBezTo>
                    <a:lnTo>
                      <a:pt x="1066800" y="635000"/>
                    </a:lnTo>
                    <a:lnTo>
                      <a:pt x="203200" y="635000"/>
                    </a:lnTo>
                    <a:lnTo>
                      <a:pt x="203200" y="114300"/>
                    </a:lnTo>
                    <a:cubicBezTo>
                      <a:pt x="203200" y="88900"/>
                      <a:pt x="215900" y="76200"/>
                      <a:pt x="228600" y="76200"/>
                    </a:cubicBezTo>
                    <a:close/>
                    <a:moveTo>
                      <a:pt x="0" y="800100"/>
                    </a:moveTo>
                    <a:lnTo>
                      <a:pt x="0" y="749300"/>
                    </a:lnTo>
                    <a:lnTo>
                      <a:pt x="482600" y="749300"/>
                    </a:lnTo>
                    <a:cubicBezTo>
                      <a:pt x="482600" y="774700"/>
                      <a:pt x="495300" y="800100"/>
                      <a:pt x="520700" y="800100"/>
                    </a:cubicBezTo>
                    <a:lnTo>
                      <a:pt x="749300" y="800100"/>
                    </a:lnTo>
                    <a:cubicBezTo>
                      <a:pt x="774700" y="800100"/>
                      <a:pt x="800100" y="774700"/>
                      <a:pt x="800100" y="749300"/>
                    </a:cubicBezTo>
                    <a:lnTo>
                      <a:pt x="1270000" y="749300"/>
                    </a:lnTo>
                    <a:lnTo>
                      <a:pt x="1270000" y="800100"/>
                    </a:lnTo>
                    <a:cubicBezTo>
                      <a:pt x="1270000" y="812800"/>
                      <a:pt x="1257300" y="838200"/>
                      <a:pt x="1231900" y="838200"/>
                    </a:cubicBezTo>
                    <a:lnTo>
                      <a:pt x="38100" y="838200"/>
                    </a:lnTo>
                    <a:cubicBezTo>
                      <a:pt x="12700" y="838200"/>
                      <a:pt x="0" y="812800"/>
                      <a:pt x="0" y="800100"/>
                    </a:cubicBezTo>
                    <a:close/>
                    <a:moveTo>
                      <a:pt x="2362200" y="114300"/>
                    </a:moveTo>
                    <a:lnTo>
                      <a:pt x="1574800" y="114300"/>
                    </a:lnTo>
                    <a:lnTo>
                      <a:pt x="1574800" y="596900"/>
                    </a:lnTo>
                    <a:lnTo>
                      <a:pt x="2362200" y="596900"/>
                    </a:lnTo>
                    <a:lnTo>
                      <a:pt x="2362200" y="114300"/>
                    </a:lnTo>
                    <a:close/>
                    <a:moveTo>
                      <a:pt x="1536700" y="0"/>
                    </a:moveTo>
                    <a:cubicBezTo>
                      <a:pt x="1485900" y="0"/>
                      <a:pt x="1447800" y="38100"/>
                      <a:pt x="1447800" y="76200"/>
                    </a:cubicBezTo>
                    <a:lnTo>
                      <a:pt x="1447800" y="711200"/>
                    </a:lnTo>
                    <a:lnTo>
                      <a:pt x="2489200" y="711200"/>
                    </a:lnTo>
                    <a:lnTo>
                      <a:pt x="2489200" y="76200"/>
                    </a:lnTo>
                    <a:cubicBezTo>
                      <a:pt x="2489200" y="38100"/>
                      <a:pt x="2451100" y="0"/>
                      <a:pt x="2400300" y="0"/>
                    </a:cubicBezTo>
                    <a:lnTo>
                      <a:pt x="1536700" y="0"/>
                    </a:lnTo>
                    <a:close/>
                    <a:moveTo>
                      <a:pt x="1562100" y="76200"/>
                    </a:moveTo>
                    <a:lnTo>
                      <a:pt x="2374900" y="76200"/>
                    </a:lnTo>
                    <a:cubicBezTo>
                      <a:pt x="2387600" y="76200"/>
                      <a:pt x="2400300" y="88900"/>
                      <a:pt x="2400300" y="114300"/>
                    </a:cubicBezTo>
                    <a:lnTo>
                      <a:pt x="2400300" y="635000"/>
                    </a:lnTo>
                    <a:lnTo>
                      <a:pt x="1536700" y="635000"/>
                    </a:lnTo>
                    <a:lnTo>
                      <a:pt x="1536700" y="114300"/>
                    </a:lnTo>
                    <a:cubicBezTo>
                      <a:pt x="1536700" y="88900"/>
                      <a:pt x="1549400" y="76200"/>
                      <a:pt x="1562100" y="76200"/>
                    </a:cubicBezTo>
                    <a:close/>
                    <a:moveTo>
                      <a:pt x="1333500" y="800100"/>
                    </a:moveTo>
                    <a:lnTo>
                      <a:pt x="1333500" y="749300"/>
                    </a:lnTo>
                    <a:lnTo>
                      <a:pt x="1816100" y="749300"/>
                    </a:lnTo>
                    <a:cubicBezTo>
                      <a:pt x="1816100" y="774700"/>
                      <a:pt x="1828800" y="800100"/>
                      <a:pt x="1854200" y="800100"/>
                    </a:cubicBezTo>
                    <a:lnTo>
                      <a:pt x="2082800" y="800100"/>
                    </a:lnTo>
                    <a:cubicBezTo>
                      <a:pt x="2108200" y="800100"/>
                      <a:pt x="2133600" y="774700"/>
                      <a:pt x="2133600" y="749300"/>
                    </a:cubicBezTo>
                    <a:lnTo>
                      <a:pt x="2603500" y="749300"/>
                    </a:lnTo>
                    <a:lnTo>
                      <a:pt x="2603500" y="800100"/>
                    </a:lnTo>
                    <a:cubicBezTo>
                      <a:pt x="2603500" y="812800"/>
                      <a:pt x="2590800" y="838200"/>
                      <a:pt x="2565400" y="838200"/>
                    </a:cubicBezTo>
                    <a:lnTo>
                      <a:pt x="1371600" y="838200"/>
                    </a:lnTo>
                    <a:cubicBezTo>
                      <a:pt x="1346200" y="838200"/>
                      <a:pt x="1333500" y="812800"/>
                      <a:pt x="1333500" y="800100"/>
                    </a:cubicBezTo>
                    <a:close/>
                    <a:moveTo>
                      <a:pt x="3695700" y="114300"/>
                    </a:moveTo>
                    <a:lnTo>
                      <a:pt x="2908300" y="114300"/>
                    </a:lnTo>
                    <a:lnTo>
                      <a:pt x="2908300" y="596900"/>
                    </a:lnTo>
                    <a:lnTo>
                      <a:pt x="3695700" y="596900"/>
                    </a:lnTo>
                    <a:lnTo>
                      <a:pt x="3695700" y="114300"/>
                    </a:lnTo>
                    <a:close/>
                    <a:moveTo>
                      <a:pt x="2870200" y="0"/>
                    </a:moveTo>
                    <a:cubicBezTo>
                      <a:pt x="2819400" y="0"/>
                      <a:pt x="2781300" y="38100"/>
                      <a:pt x="2781300" y="76200"/>
                    </a:cubicBezTo>
                    <a:lnTo>
                      <a:pt x="2781300" y="711200"/>
                    </a:lnTo>
                    <a:lnTo>
                      <a:pt x="3822700" y="711200"/>
                    </a:lnTo>
                    <a:lnTo>
                      <a:pt x="3822700" y="76200"/>
                    </a:lnTo>
                    <a:cubicBezTo>
                      <a:pt x="3822700" y="38100"/>
                      <a:pt x="3784600" y="0"/>
                      <a:pt x="3733800" y="0"/>
                    </a:cubicBezTo>
                    <a:lnTo>
                      <a:pt x="2870200" y="0"/>
                    </a:lnTo>
                    <a:close/>
                    <a:moveTo>
                      <a:pt x="2895600" y="76200"/>
                    </a:moveTo>
                    <a:lnTo>
                      <a:pt x="3708400" y="76200"/>
                    </a:lnTo>
                    <a:cubicBezTo>
                      <a:pt x="3721100" y="76200"/>
                      <a:pt x="3733800" y="88900"/>
                      <a:pt x="3733800" y="114300"/>
                    </a:cubicBezTo>
                    <a:lnTo>
                      <a:pt x="3733800" y="635000"/>
                    </a:lnTo>
                    <a:lnTo>
                      <a:pt x="2870200" y="635000"/>
                    </a:lnTo>
                    <a:lnTo>
                      <a:pt x="2870200" y="114300"/>
                    </a:lnTo>
                    <a:cubicBezTo>
                      <a:pt x="2870200" y="88900"/>
                      <a:pt x="2882900" y="76200"/>
                      <a:pt x="2895600" y="76200"/>
                    </a:cubicBezTo>
                    <a:close/>
                    <a:moveTo>
                      <a:pt x="2667000" y="800100"/>
                    </a:moveTo>
                    <a:lnTo>
                      <a:pt x="2667000" y="749300"/>
                    </a:lnTo>
                    <a:lnTo>
                      <a:pt x="3149600" y="749300"/>
                    </a:lnTo>
                    <a:cubicBezTo>
                      <a:pt x="3149600" y="774700"/>
                      <a:pt x="3162300" y="800100"/>
                      <a:pt x="3187700" y="800100"/>
                    </a:cubicBezTo>
                    <a:lnTo>
                      <a:pt x="3416300" y="800100"/>
                    </a:lnTo>
                    <a:cubicBezTo>
                      <a:pt x="3441700" y="800100"/>
                      <a:pt x="3467100" y="774700"/>
                      <a:pt x="3467100" y="749300"/>
                    </a:cubicBezTo>
                    <a:lnTo>
                      <a:pt x="3937000" y="749300"/>
                    </a:lnTo>
                    <a:lnTo>
                      <a:pt x="3937000" y="800100"/>
                    </a:lnTo>
                    <a:cubicBezTo>
                      <a:pt x="3937000" y="812800"/>
                      <a:pt x="3924300" y="838200"/>
                      <a:pt x="3898900" y="838200"/>
                    </a:cubicBezTo>
                    <a:lnTo>
                      <a:pt x="2705100" y="838200"/>
                    </a:lnTo>
                    <a:cubicBezTo>
                      <a:pt x="2679700" y="838200"/>
                      <a:pt x="2667000" y="812800"/>
                      <a:pt x="2667000" y="800100"/>
                    </a:cubicBezTo>
                    <a:close/>
                    <a:moveTo>
                      <a:pt x="5029200" y="114300"/>
                    </a:moveTo>
                    <a:lnTo>
                      <a:pt x="4241800" y="114300"/>
                    </a:lnTo>
                    <a:lnTo>
                      <a:pt x="4241800" y="596900"/>
                    </a:lnTo>
                    <a:lnTo>
                      <a:pt x="5029200" y="596900"/>
                    </a:lnTo>
                    <a:lnTo>
                      <a:pt x="5029200" y="114300"/>
                    </a:lnTo>
                    <a:close/>
                    <a:moveTo>
                      <a:pt x="4203700" y="0"/>
                    </a:moveTo>
                    <a:cubicBezTo>
                      <a:pt x="4152900" y="0"/>
                      <a:pt x="4114800" y="38100"/>
                      <a:pt x="4114800" y="76200"/>
                    </a:cubicBezTo>
                    <a:lnTo>
                      <a:pt x="4114800" y="711200"/>
                    </a:lnTo>
                    <a:lnTo>
                      <a:pt x="5156200" y="711200"/>
                    </a:lnTo>
                    <a:lnTo>
                      <a:pt x="5156200" y="76200"/>
                    </a:lnTo>
                    <a:cubicBezTo>
                      <a:pt x="5156200" y="38100"/>
                      <a:pt x="5118100" y="0"/>
                      <a:pt x="5067300" y="0"/>
                    </a:cubicBezTo>
                    <a:lnTo>
                      <a:pt x="4203700" y="0"/>
                    </a:lnTo>
                    <a:close/>
                    <a:moveTo>
                      <a:pt x="4229100" y="76200"/>
                    </a:moveTo>
                    <a:lnTo>
                      <a:pt x="5041900" y="76200"/>
                    </a:lnTo>
                    <a:cubicBezTo>
                      <a:pt x="5054600" y="76200"/>
                      <a:pt x="5067300" y="88900"/>
                      <a:pt x="5067300" y="114300"/>
                    </a:cubicBezTo>
                    <a:lnTo>
                      <a:pt x="5067300" y="635000"/>
                    </a:lnTo>
                    <a:lnTo>
                      <a:pt x="4203700" y="635000"/>
                    </a:lnTo>
                    <a:lnTo>
                      <a:pt x="4203700" y="114300"/>
                    </a:lnTo>
                    <a:cubicBezTo>
                      <a:pt x="4203700" y="88900"/>
                      <a:pt x="4216400" y="76200"/>
                      <a:pt x="4229100" y="76200"/>
                    </a:cubicBezTo>
                    <a:close/>
                    <a:moveTo>
                      <a:pt x="4000500" y="800100"/>
                    </a:moveTo>
                    <a:lnTo>
                      <a:pt x="4000500" y="749300"/>
                    </a:lnTo>
                    <a:lnTo>
                      <a:pt x="4483100" y="749300"/>
                    </a:lnTo>
                    <a:cubicBezTo>
                      <a:pt x="4483100" y="774700"/>
                      <a:pt x="4495800" y="800100"/>
                      <a:pt x="4521200" y="800100"/>
                    </a:cubicBezTo>
                    <a:lnTo>
                      <a:pt x="4749800" y="800100"/>
                    </a:lnTo>
                    <a:cubicBezTo>
                      <a:pt x="4775200" y="800100"/>
                      <a:pt x="4800600" y="774700"/>
                      <a:pt x="4800600" y="749300"/>
                    </a:cubicBezTo>
                    <a:lnTo>
                      <a:pt x="5270500" y="749300"/>
                    </a:lnTo>
                    <a:lnTo>
                      <a:pt x="5270500" y="800100"/>
                    </a:lnTo>
                    <a:cubicBezTo>
                      <a:pt x="5270500" y="812800"/>
                      <a:pt x="5257800" y="838200"/>
                      <a:pt x="5232400" y="838200"/>
                    </a:cubicBezTo>
                    <a:lnTo>
                      <a:pt x="4038600" y="838200"/>
                    </a:lnTo>
                    <a:cubicBezTo>
                      <a:pt x="4013200" y="838200"/>
                      <a:pt x="4000500" y="812800"/>
                      <a:pt x="4000500" y="800100"/>
                    </a:cubicBezTo>
                    <a:close/>
                    <a:moveTo>
                      <a:pt x="6362700" y="114300"/>
                    </a:moveTo>
                    <a:lnTo>
                      <a:pt x="5575300" y="114300"/>
                    </a:lnTo>
                    <a:lnTo>
                      <a:pt x="5575300" y="596900"/>
                    </a:lnTo>
                    <a:lnTo>
                      <a:pt x="6362700" y="596900"/>
                    </a:lnTo>
                    <a:lnTo>
                      <a:pt x="6362700" y="114300"/>
                    </a:lnTo>
                    <a:close/>
                    <a:moveTo>
                      <a:pt x="5537200" y="0"/>
                    </a:moveTo>
                    <a:cubicBezTo>
                      <a:pt x="5486400" y="0"/>
                      <a:pt x="5448300" y="38100"/>
                      <a:pt x="5448300" y="76200"/>
                    </a:cubicBezTo>
                    <a:lnTo>
                      <a:pt x="5448300" y="711200"/>
                    </a:lnTo>
                    <a:lnTo>
                      <a:pt x="6489700" y="711200"/>
                    </a:lnTo>
                    <a:lnTo>
                      <a:pt x="6489700" y="76200"/>
                    </a:lnTo>
                    <a:cubicBezTo>
                      <a:pt x="6489700" y="38100"/>
                      <a:pt x="6451600" y="0"/>
                      <a:pt x="6400800" y="0"/>
                    </a:cubicBezTo>
                    <a:lnTo>
                      <a:pt x="5537200" y="0"/>
                    </a:lnTo>
                    <a:close/>
                    <a:moveTo>
                      <a:pt x="5562600" y="76200"/>
                    </a:moveTo>
                    <a:lnTo>
                      <a:pt x="6375400" y="76200"/>
                    </a:lnTo>
                    <a:cubicBezTo>
                      <a:pt x="6388100" y="76200"/>
                      <a:pt x="6400800" y="88900"/>
                      <a:pt x="6400800" y="114300"/>
                    </a:cubicBezTo>
                    <a:lnTo>
                      <a:pt x="6400800" y="635000"/>
                    </a:lnTo>
                    <a:lnTo>
                      <a:pt x="5537200" y="635000"/>
                    </a:lnTo>
                    <a:lnTo>
                      <a:pt x="5537200" y="114300"/>
                    </a:lnTo>
                    <a:cubicBezTo>
                      <a:pt x="5537200" y="88900"/>
                      <a:pt x="5549900" y="76200"/>
                      <a:pt x="5562600" y="76200"/>
                    </a:cubicBezTo>
                    <a:close/>
                    <a:moveTo>
                      <a:pt x="5334000" y="800100"/>
                    </a:moveTo>
                    <a:lnTo>
                      <a:pt x="5334000" y="749300"/>
                    </a:lnTo>
                    <a:lnTo>
                      <a:pt x="5816600" y="749300"/>
                    </a:lnTo>
                    <a:cubicBezTo>
                      <a:pt x="5816600" y="774700"/>
                      <a:pt x="5829300" y="800100"/>
                      <a:pt x="5854700" y="800100"/>
                    </a:cubicBezTo>
                    <a:lnTo>
                      <a:pt x="6083300" y="800100"/>
                    </a:lnTo>
                    <a:cubicBezTo>
                      <a:pt x="6108700" y="800100"/>
                      <a:pt x="6134100" y="774700"/>
                      <a:pt x="6134100" y="749300"/>
                    </a:cubicBezTo>
                    <a:lnTo>
                      <a:pt x="6604000" y="749300"/>
                    </a:lnTo>
                    <a:lnTo>
                      <a:pt x="6604000" y="800100"/>
                    </a:lnTo>
                    <a:cubicBezTo>
                      <a:pt x="6604000" y="812800"/>
                      <a:pt x="6591300" y="838200"/>
                      <a:pt x="6565900" y="838200"/>
                    </a:cubicBezTo>
                    <a:lnTo>
                      <a:pt x="5372100" y="838200"/>
                    </a:lnTo>
                    <a:cubicBezTo>
                      <a:pt x="5346700" y="838200"/>
                      <a:pt x="5334000" y="812800"/>
                      <a:pt x="5334000" y="800100"/>
                    </a:cubicBezTo>
                    <a:close/>
                    <a:moveTo>
                      <a:pt x="7696200" y="114300"/>
                    </a:moveTo>
                    <a:lnTo>
                      <a:pt x="6908800" y="114300"/>
                    </a:lnTo>
                    <a:lnTo>
                      <a:pt x="6908800" y="596900"/>
                    </a:lnTo>
                    <a:lnTo>
                      <a:pt x="7696200" y="596900"/>
                    </a:lnTo>
                    <a:lnTo>
                      <a:pt x="7696200" y="114300"/>
                    </a:lnTo>
                    <a:close/>
                    <a:moveTo>
                      <a:pt x="6870700" y="0"/>
                    </a:moveTo>
                    <a:cubicBezTo>
                      <a:pt x="6819900" y="0"/>
                      <a:pt x="6781800" y="38100"/>
                      <a:pt x="6781800" y="76200"/>
                    </a:cubicBezTo>
                    <a:lnTo>
                      <a:pt x="6781800" y="711200"/>
                    </a:lnTo>
                    <a:lnTo>
                      <a:pt x="7823200" y="711200"/>
                    </a:lnTo>
                    <a:lnTo>
                      <a:pt x="7823200" y="76200"/>
                    </a:lnTo>
                    <a:cubicBezTo>
                      <a:pt x="7823200" y="38100"/>
                      <a:pt x="7785100" y="0"/>
                      <a:pt x="7734300" y="0"/>
                    </a:cubicBezTo>
                    <a:lnTo>
                      <a:pt x="6870700" y="0"/>
                    </a:lnTo>
                    <a:close/>
                    <a:moveTo>
                      <a:pt x="6896100" y="76200"/>
                    </a:moveTo>
                    <a:lnTo>
                      <a:pt x="7708900" y="76200"/>
                    </a:lnTo>
                    <a:cubicBezTo>
                      <a:pt x="7721600" y="76200"/>
                      <a:pt x="7734300" y="88900"/>
                      <a:pt x="7734300" y="114300"/>
                    </a:cubicBezTo>
                    <a:lnTo>
                      <a:pt x="7734300" y="635000"/>
                    </a:lnTo>
                    <a:lnTo>
                      <a:pt x="6870700" y="635000"/>
                    </a:lnTo>
                    <a:lnTo>
                      <a:pt x="6870700" y="114300"/>
                    </a:lnTo>
                    <a:cubicBezTo>
                      <a:pt x="6870700" y="88900"/>
                      <a:pt x="6883400" y="76200"/>
                      <a:pt x="6896100" y="76200"/>
                    </a:cubicBezTo>
                    <a:close/>
                    <a:moveTo>
                      <a:pt x="6667500" y="800100"/>
                    </a:moveTo>
                    <a:lnTo>
                      <a:pt x="6667500" y="749300"/>
                    </a:lnTo>
                    <a:lnTo>
                      <a:pt x="7150100" y="749300"/>
                    </a:lnTo>
                    <a:cubicBezTo>
                      <a:pt x="7150100" y="774700"/>
                      <a:pt x="7162800" y="800100"/>
                      <a:pt x="7188200" y="800100"/>
                    </a:cubicBezTo>
                    <a:lnTo>
                      <a:pt x="7416800" y="800100"/>
                    </a:lnTo>
                    <a:cubicBezTo>
                      <a:pt x="7442200" y="800100"/>
                      <a:pt x="7467600" y="774700"/>
                      <a:pt x="7467600" y="749300"/>
                    </a:cubicBezTo>
                    <a:lnTo>
                      <a:pt x="7937500" y="749300"/>
                    </a:lnTo>
                    <a:lnTo>
                      <a:pt x="7937500" y="800100"/>
                    </a:lnTo>
                    <a:cubicBezTo>
                      <a:pt x="7937500" y="812800"/>
                      <a:pt x="7924800" y="838200"/>
                      <a:pt x="7899400" y="838200"/>
                    </a:cubicBezTo>
                    <a:lnTo>
                      <a:pt x="6705600" y="838200"/>
                    </a:lnTo>
                    <a:cubicBezTo>
                      <a:pt x="6680200" y="838200"/>
                      <a:pt x="6667500" y="812800"/>
                      <a:pt x="6667500" y="800100"/>
                    </a:cubicBezTo>
                    <a:close/>
                    <a:moveTo>
                      <a:pt x="9029700" y="114300"/>
                    </a:moveTo>
                    <a:lnTo>
                      <a:pt x="8242300" y="114300"/>
                    </a:lnTo>
                    <a:lnTo>
                      <a:pt x="8242300" y="596900"/>
                    </a:lnTo>
                    <a:lnTo>
                      <a:pt x="9029700" y="596900"/>
                    </a:lnTo>
                    <a:lnTo>
                      <a:pt x="9029700" y="114300"/>
                    </a:lnTo>
                    <a:close/>
                    <a:moveTo>
                      <a:pt x="8204200" y="0"/>
                    </a:moveTo>
                    <a:cubicBezTo>
                      <a:pt x="8153400" y="0"/>
                      <a:pt x="8115300" y="38100"/>
                      <a:pt x="8115300" y="76200"/>
                    </a:cubicBezTo>
                    <a:lnTo>
                      <a:pt x="8115300" y="711200"/>
                    </a:lnTo>
                    <a:lnTo>
                      <a:pt x="9156700" y="711200"/>
                    </a:lnTo>
                    <a:lnTo>
                      <a:pt x="9156700" y="76200"/>
                    </a:lnTo>
                    <a:cubicBezTo>
                      <a:pt x="9156700" y="38100"/>
                      <a:pt x="9118600" y="0"/>
                      <a:pt x="9067800" y="0"/>
                    </a:cubicBezTo>
                    <a:lnTo>
                      <a:pt x="8204200" y="0"/>
                    </a:lnTo>
                    <a:close/>
                    <a:moveTo>
                      <a:pt x="8229600" y="76200"/>
                    </a:moveTo>
                    <a:lnTo>
                      <a:pt x="9042400" y="76200"/>
                    </a:lnTo>
                    <a:cubicBezTo>
                      <a:pt x="9055100" y="76200"/>
                      <a:pt x="9067800" y="88900"/>
                      <a:pt x="9067800" y="114300"/>
                    </a:cubicBezTo>
                    <a:lnTo>
                      <a:pt x="9067800" y="635000"/>
                    </a:lnTo>
                    <a:lnTo>
                      <a:pt x="8204200" y="635000"/>
                    </a:lnTo>
                    <a:lnTo>
                      <a:pt x="8204200" y="114300"/>
                    </a:lnTo>
                    <a:cubicBezTo>
                      <a:pt x="8204200" y="88900"/>
                      <a:pt x="8216900" y="76200"/>
                      <a:pt x="8229600" y="76200"/>
                    </a:cubicBezTo>
                    <a:close/>
                    <a:moveTo>
                      <a:pt x="8001000" y="800100"/>
                    </a:moveTo>
                    <a:lnTo>
                      <a:pt x="8001000" y="749300"/>
                    </a:lnTo>
                    <a:lnTo>
                      <a:pt x="8483600" y="749300"/>
                    </a:lnTo>
                    <a:cubicBezTo>
                      <a:pt x="8483600" y="774700"/>
                      <a:pt x="8496300" y="800100"/>
                      <a:pt x="8521700" y="800100"/>
                    </a:cubicBezTo>
                    <a:lnTo>
                      <a:pt x="8750300" y="800100"/>
                    </a:lnTo>
                    <a:cubicBezTo>
                      <a:pt x="8775700" y="800100"/>
                      <a:pt x="8801100" y="774700"/>
                      <a:pt x="8801100" y="749300"/>
                    </a:cubicBezTo>
                    <a:lnTo>
                      <a:pt x="9271000" y="749300"/>
                    </a:lnTo>
                    <a:lnTo>
                      <a:pt x="9271000" y="800100"/>
                    </a:lnTo>
                    <a:cubicBezTo>
                      <a:pt x="9271000" y="812800"/>
                      <a:pt x="9258300" y="838200"/>
                      <a:pt x="9232900" y="838200"/>
                    </a:cubicBezTo>
                    <a:lnTo>
                      <a:pt x="8039100" y="838200"/>
                    </a:lnTo>
                    <a:cubicBezTo>
                      <a:pt x="8013700" y="838200"/>
                      <a:pt x="8001000" y="812800"/>
                      <a:pt x="8001000" y="800100"/>
                    </a:cubicBezTo>
                    <a:close/>
                    <a:moveTo>
                      <a:pt x="10363200" y="114300"/>
                    </a:moveTo>
                    <a:lnTo>
                      <a:pt x="9575800" y="114300"/>
                    </a:lnTo>
                    <a:lnTo>
                      <a:pt x="9575800" y="596900"/>
                    </a:lnTo>
                    <a:lnTo>
                      <a:pt x="10363200" y="596900"/>
                    </a:lnTo>
                    <a:lnTo>
                      <a:pt x="10363200" y="114300"/>
                    </a:lnTo>
                    <a:close/>
                    <a:moveTo>
                      <a:pt x="9537700" y="0"/>
                    </a:moveTo>
                    <a:cubicBezTo>
                      <a:pt x="9486900" y="0"/>
                      <a:pt x="9448800" y="38100"/>
                      <a:pt x="9448800" y="76200"/>
                    </a:cubicBezTo>
                    <a:lnTo>
                      <a:pt x="9448800" y="711200"/>
                    </a:lnTo>
                    <a:lnTo>
                      <a:pt x="10490200" y="711200"/>
                    </a:lnTo>
                    <a:lnTo>
                      <a:pt x="10490200" y="76200"/>
                    </a:lnTo>
                    <a:cubicBezTo>
                      <a:pt x="10490200" y="38100"/>
                      <a:pt x="10452100" y="0"/>
                      <a:pt x="10401300" y="0"/>
                    </a:cubicBezTo>
                    <a:lnTo>
                      <a:pt x="9537700" y="0"/>
                    </a:lnTo>
                    <a:close/>
                    <a:moveTo>
                      <a:pt x="9563100" y="76200"/>
                    </a:moveTo>
                    <a:lnTo>
                      <a:pt x="10375900" y="76200"/>
                    </a:lnTo>
                    <a:cubicBezTo>
                      <a:pt x="10388600" y="76200"/>
                      <a:pt x="10401300" y="88900"/>
                      <a:pt x="10401300" y="114300"/>
                    </a:cubicBezTo>
                    <a:lnTo>
                      <a:pt x="10401300" y="635000"/>
                    </a:lnTo>
                    <a:lnTo>
                      <a:pt x="9537700" y="635000"/>
                    </a:lnTo>
                    <a:lnTo>
                      <a:pt x="9537700" y="114300"/>
                    </a:lnTo>
                    <a:cubicBezTo>
                      <a:pt x="9537700" y="88900"/>
                      <a:pt x="9550400" y="76200"/>
                      <a:pt x="9563100" y="76200"/>
                    </a:cubicBezTo>
                    <a:close/>
                    <a:moveTo>
                      <a:pt x="9334500" y="800100"/>
                    </a:moveTo>
                    <a:lnTo>
                      <a:pt x="9334500" y="749300"/>
                    </a:lnTo>
                    <a:lnTo>
                      <a:pt x="9817100" y="749300"/>
                    </a:lnTo>
                    <a:cubicBezTo>
                      <a:pt x="9817100" y="774700"/>
                      <a:pt x="9829800" y="800100"/>
                      <a:pt x="9855200" y="800100"/>
                    </a:cubicBezTo>
                    <a:lnTo>
                      <a:pt x="10083800" y="800100"/>
                    </a:lnTo>
                    <a:cubicBezTo>
                      <a:pt x="10109200" y="800100"/>
                      <a:pt x="10134600" y="774700"/>
                      <a:pt x="10134600" y="749300"/>
                    </a:cubicBezTo>
                    <a:lnTo>
                      <a:pt x="10604500" y="749300"/>
                    </a:lnTo>
                    <a:lnTo>
                      <a:pt x="10604500" y="800100"/>
                    </a:lnTo>
                    <a:cubicBezTo>
                      <a:pt x="10604500" y="812800"/>
                      <a:pt x="10591800" y="838200"/>
                      <a:pt x="10566400" y="838200"/>
                    </a:cubicBezTo>
                    <a:lnTo>
                      <a:pt x="9372600" y="838200"/>
                    </a:lnTo>
                    <a:cubicBezTo>
                      <a:pt x="9347200" y="838200"/>
                      <a:pt x="9334500" y="812800"/>
                      <a:pt x="9334500" y="800100"/>
                    </a:cubicBezTo>
                    <a:close/>
                  </a:path>
                </a:pathLst>
              </a:custGeom>
              <a:solidFill>
                <a:srgbClr val="131211"/>
              </a:solidFill>
            </p:spPr>
          </p:sp>
          <p:sp>
            <p:nvSpPr>
              <p:cNvPr name="Freeform 21" id="21"/>
              <p:cNvSpPr/>
              <p:nvPr/>
            </p:nvSpPr>
            <p:spPr>
              <a:xfrm flipH="false" flipV="false" rot="0">
                <a:off x="10668000" y="0"/>
                <a:ext cx="2603500" cy="838200"/>
              </a:xfrm>
              <a:custGeom>
                <a:avLst/>
                <a:gdLst/>
                <a:ahLst/>
                <a:cxnLst/>
                <a:rect r="r" b="b" t="t" l="l"/>
                <a:pathLst>
                  <a:path h="838200" w="2603500">
                    <a:moveTo>
                      <a:pt x="1028700" y="114300"/>
                    </a:moveTo>
                    <a:lnTo>
                      <a:pt x="241300" y="114300"/>
                    </a:lnTo>
                    <a:lnTo>
                      <a:pt x="241300" y="596900"/>
                    </a:lnTo>
                    <a:lnTo>
                      <a:pt x="1028700" y="596900"/>
                    </a:lnTo>
                    <a:lnTo>
                      <a:pt x="1028700" y="114300"/>
                    </a:lnTo>
                    <a:close/>
                    <a:moveTo>
                      <a:pt x="203200" y="0"/>
                    </a:moveTo>
                    <a:cubicBezTo>
                      <a:pt x="152400" y="0"/>
                      <a:pt x="114300" y="38100"/>
                      <a:pt x="114300" y="76200"/>
                    </a:cubicBezTo>
                    <a:lnTo>
                      <a:pt x="114300" y="711200"/>
                    </a:lnTo>
                    <a:lnTo>
                      <a:pt x="1155700" y="711200"/>
                    </a:lnTo>
                    <a:lnTo>
                      <a:pt x="1155700" y="76200"/>
                    </a:lnTo>
                    <a:cubicBezTo>
                      <a:pt x="1155700" y="38100"/>
                      <a:pt x="1117600" y="0"/>
                      <a:pt x="1066800" y="0"/>
                    </a:cubicBezTo>
                    <a:lnTo>
                      <a:pt x="203200" y="0"/>
                    </a:lnTo>
                    <a:close/>
                    <a:moveTo>
                      <a:pt x="228600" y="76200"/>
                    </a:moveTo>
                    <a:lnTo>
                      <a:pt x="1041400" y="76200"/>
                    </a:lnTo>
                    <a:cubicBezTo>
                      <a:pt x="1054100" y="76200"/>
                      <a:pt x="1066800" y="88900"/>
                      <a:pt x="1066800" y="114300"/>
                    </a:cubicBezTo>
                    <a:lnTo>
                      <a:pt x="1066800" y="635000"/>
                    </a:lnTo>
                    <a:lnTo>
                      <a:pt x="203200" y="635000"/>
                    </a:lnTo>
                    <a:lnTo>
                      <a:pt x="203200" y="114300"/>
                    </a:lnTo>
                    <a:cubicBezTo>
                      <a:pt x="203200" y="88900"/>
                      <a:pt x="215900" y="76200"/>
                      <a:pt x="228600" y="76200"/>
                    </a:cubicBezTo>
                    <a:close/>
                    <a:moveTo>
                      <a:pt x="0" y="800100"/>
                    </a:moveTo>
                    <a:lnTo>
                      <a:pt x="0" y="749300"/>
                    </a:lnTo>
                    <a:lnTo>
                      <a:pt x="482600" y="749300"/>
                    </a:lnTo>
                    <a:cubicBezTo>
                      <a:pt x="482600" y="774700"/>
                      <a:pt x="495300" y="800100"/>
                      <a:pt x="520700" y="800100"/>
                    </a:cubicBezTo>
                    <a:lnTo>
                      <a:pt x="749300" y="800100"/>
                    </a:lnTo>
                    <a:cubicBezTo>
                      <a:pt x="774700" y="800100"/>
                      <a:pt x="800100" y="774700"/>
                      <a:pt x="800100" y="749300"/>
                    </a:cubicBezTo>
                    <a:lnTo>
                      <a:pt x="1270000" y="749300"/>
                    </a:lnTo>
                    <a:lnTo>
                      <a:pt x="1270000" y="800100"/>
                    </a:lnTo>
                    <a:cubicBezTo>
                      <a:pt x="1270000" y="812800"/>
                      <a:pt x="1257300" y="838200"/>
                      <a:pt x="1231900" y="838200"/>
                    </a:cubicBezTo>
                    <a:lnTo>
                      <a:pt x="38100" y="838200"/>
                    </a:lnTo>
                    <a:cubicBezTo>
                      <a:pt x="12700" y="838200"/>
                      <a:pt x="0" y="812800"/>
                      <a:pt x="0" y="800100"/>
                    </a:cubicBezTo>
                    <a:close/>
                    <a:moveTo>
                      <a:pt x="2362200" y="114300"/>
                    </a:moveTo>
                    <a:lnTo>
                      <a:pt x="1574800" y="114300"/>
                    </a:lnTo>
                    <a:lnTo>
                      <a:pt x="1574800" y="596900"/>
                    </a:lnTo>
                    <a:lnTo>
                      <a:pt x="2362200" y="596900"/>
                    </a:lnTo>
                    <a:lnTo>
                      <a:pt x="2362200" y="114300"/>
                    </a:lnTo>
                    <a:close/>
                    <a:moveTo>
                      <a:pt x="1536700" y="0"/>
                    </a:moveTo>
                    <a:cubicBezTo>
                      <a:pt x="1485900" y="0"/>
                      <a:pt x="1447800" y="38100"/>
                      <a:pt x="1447800" y="76200"/>
                    </a:cubicBezTo>
                    <a:lnTo>
                      <a:pt x="1447800" y="711200"/>
                    </a:lnTo>
                    <a:lnTo>
                      <a:pt x="2489200" y="711200"/>
                    </a:lnTo>
                    <a:lnTo>
                      <a:pt x="2489200" y="76200"/>
                    </a:lnTo>
                    <a:cubicBezTo>
                      <a:pt x="2489200" y="38100"/>
                      <a:pt x="2451100" y="0"/>
                      <a:pt x="2400300" y="0"/>
                    </a:cubicBezTo>
                    <a:lnTo>
                      <a:pt x="1536700" y="0"/>
                    </a:lnTo>
                    <a:close/>
                    <a:moveTo>
                      <a:pt x="1562100" y="76200"/>
                    </a:moveTo>
                    <a:lnTo>
                      <a:pt x="2374900" y="76200"/>
                    </a:lnTo>
                    <a:cubicBezTo>
                      <a:pt x="2387600" y="76200"/>
                      <a:pt x="2400300" y="88900"/>
                      <a:pt x="2400300" y="114300"/>
                    </a:cubicBezTo>
                    <a:lnTo>
                      <a:pt x="2400300" y="635000"/>
                    </a:lnTo>
                    <a:lnTo>
                      <a:pt x="1536700" y="635000"/>
                    </a:lnTo>
                    <a:lnTo>
                      <a:pt x="1536700" y="114300"/>
                    </a:lnTo>
                    <a:cubicBezTo>
                      <a:pt x="1536700" y="88900"/>
                      <a:pt x="1549400" y="76200"/>
                      <a:pt x="1562100" y="76200"/>
                    </a:cubicBezTo>
                    <a:close/>
                    <a:moveTo>
                      <a:pt x="1333500" y="800100"/>
                    </a:moveTo>
                    <a:lnTo>
                      <a:pt x="1333500" y="749300"/>
                    </a:lnTo>
                    <a:lnTo>
                      <a:pt x="1816100" y="749300"/>
                    </a:lnTo>
                    <a:cubicBezTo>
                      <a:pt x="1816100" y="774700"/>
                      <a:pt x="1828800" y="800100"/>
                      <a:pt x="1854200" y="800100"/>
                    </a:cubicBezTo>
                    <a:lnTo>
                      <a:pt x="2082800" y="800100"/>
                    </a:lnTo>
                    <a:cubicBezTo>
                      <a:pt x="2108200" y="800100"/>
                      <a:pt x="2133600" y="774700"/>
                      <a:pt x="2133600" y="749300"/>
                    </a:cubicBezTo>
                    <a:lnTo>
                      <a:pt x="2603500" y="749300"/>
                    </a:lnTo>
                    <a:lnTo>
                      <a:pt x="2603500" y="800100"/>
                    </a:lnTo>
                    <a:cubicBezTo>
                      <a:pt x="2603500" y="812800"/>
                      <a:pt x="2590800" y="838200"/>
                      <a:pt x="2565400" y="838200"/>
                    </a:cubicBezTo>
                    <a:lnTo>
                      <a:pt x="1371600" y="838200"/>
                    </a:lnTo>
                    <a:cubicBezTo>
                      <a:pt x="1346200" y="838200"/>
                      <a:pt x="1333500" y="812800"/>
                      <a:pt x="1333500" y="800100"/>
                    </a:cubicBezTo>
                    <a:close/>
                  </a:path>
                </a:pathLst>
              </a:custGeom>
              <a:solidFill>
                <a:srgbClr val="CCCCCC"/>
              </a:solidFill>
            </p:spPr>
          </p:sp>
        </p:gr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87923">
            <a:off x="-7852926" y="5007438"/>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570332" y="175495"/>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5"/>
            <a:stretch>
              <a:fillRect l="0" t="0" r="0" b="0"/>
            </a:stretch>
          </a:blipFill>
        </p:spPr>
      </p:sp>
      <p:sp>
        <p:nvSpPr>
          <p:cNvPr name="Freeform 6" id="6"/>
          <p:cNvSpPr/>
          <p:nvPr/>
        </p:nvSpPr>
        <p:spPr>
          <a:xfrm flipH="false" flipV="false" rot="0">
            <a:off x="3014774" y="2482884"/>
            <a:ext cx="12678814" cy="6925402"/>
          </a:xfrm>
          <a:custGeom>
            <a:avLst/>
            <a:gdLst/>
            <a:ahLst/>
            <a:cxnLst/>
            <a:rect r="r" b="b" t="t" l="l"/>
            <a:pathLst>
              <a:path h="6925402" w="12678814">
                <a:moveTo>
                  <a:pt x="0" y="0"/>
                </a:moveTo>
                <a:lnTo>
                  <a:pt x="12678814" y="0"/>
                </a:lnTo>
                <a:lnTo>
                  <a:pt x="12678814" y="6925402"/>
                </a:lnTo>
                <a:lnTo>
                  <a:pt x="0" y="6925402"/>
                </a:lnTo>
                <a:lnTo>
                  <a:pt x="0" y="0"/>
                </a:lnTo>
                <a:close/>
              </a:path>
            </a:pathLst>
          </a:custGeom>
          <a:blipFill>
            <a:blip r:embed="rId6"/>
            <a:stretch>
              <a:fillRect l="0" t="0" r="0" b="0"/>
            </a:stretch>
          </a:blipFill>
        </p:spPr>
      </p:sp>
      <p:sp>
        <p:nvSpPr>
          <p:cNvPr name="TextBox 7" id="7"/>
          <p:cNvSpPr txBox="true"/>
          <p:nvPr/>
        </p:nvSpPr>
        <p:spPr>
          <a:xfrm rot="0">
            <a:off x="4546502" y="134658"/>
            <a:ext cx="10189977" cy="1192526"/>
          </a:xfrm>
          <a:prstGeom prst="rect">
            <a:avLst/>
          </a:prstGeom>
        </p:spPr>
        <p:txBody>
          <a:bodyPr anchor="t" rtlCol="false" tIns="0" lIns="0" bIns="0" rIns="0">
            <a:spAutoFit/>
          </a:bodyPr>
          <a:lstStyle/>
          <a:p>
            <a:pPr algn="ctr" marL="0" indent="0" lvl="0">
              <a:lnSpc>
                <a:spcPts val="9660"/>
              </a:lnSpc>
              <a:spcBef>
                <a:spcPct val="0"/>
              </a:spcBef>
            </a:pPr>
            <a:r>
              <a:rPr lang="en-US" sz="7000" spc="686">
                <a:solidFill>
                  <a:srgbClr val="231F20"/>
                </a:solidFill>
                <a:latin typeface="Roboto Bold"/>
              </a:rPr>
              <a:t>6.Nội dung chính</a:t>
            </a:r>
          </a:p>
        </p:txBody>
      </p:sp>
      <p:sp>
        <p:nvSpPr>
          <p:cNvPr name="TextBox 8" id="8"/>
          <p:cNvSpPr txBox="true"/>
          <p:nvPr/>
        </p:nvSpPr>
        <p:spPr>
          <a:xfrm rot="0">
            <a:off x="3862684" y="9620253"/>
            <a:ext cx="13325701" cy="580390"/>
          </a:xfrm>
          <a:prstGeom prst="rect">
            <a:avLst/>
          </a:prstGeom>
        </p:spPr>
        <p:txBody>
          <a:bodyPr anchor="t" rtlCol="false" tIns="0" lIns="0" bIns="0" rIns="0">
            <a:spAutoFit/>
          </a:bodyPr>
          <a:lstStyle/>
          <a:p>
            <a:pPr algn="ctr">
              <a:lnSpc>
                <a:spcPts val="4759"/>
              </a:lnSpc>
            </a:pPr>
          </a:p>
        </p:txBody>
      </p:sp>
      <p:sp>
        <p:nvSpPr>
          <p:cNvPr name="TextBox 9" id="9"/>
          <p:cNvSpPr txBox="true"/>
          <p:nvPr/>
        </p:nvSpPr>
        <p:spPr>
          <a:xfrm rot="0">
            <a:off x="1028700" y="1517685"/>
            <a:ext cx="5376856" cy="688974"/>
          </a:xfrm>
          <a:prstGeom prst="rect">
            <a:avLst/>
          </a:prstGeom>
        </p:spPr>
        <p:txBody>
          <a:bodyPr anchor="t" rtlCol="false" tIns="0" lIns="0" bIns="0" rIns="0">
            <a:spAutoFit/>
          </a:bodyPr>
          <a:lstStyle/>
          <a:p>
            <a:pPr algn="ctr">
              <a:lnSpc>
                <a:spcPts val="5600"/>
              </a:lnSpc>
            </a:pPr>
            <a:r>
              <a:rPr lang="en-US" sz="4000">
                <a:solidFill>
                  <a:srgbClr val="231F20"/>
                </a:solidFill>
                <a:latin typeface="Roboto Bold"/>
              </a:rPr>
              <a:t>1. Bản tôn chỉ dự án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87923">
            <a:off x="-7852926" y="5007438"/>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570332" y="175495"/>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5"/>
            <a:stretch>
              <a:fillRect l="0" t="0" r="0" b="0"/>
            </a:stretch>
          </a:blipFill>
        </p:spPr>
      </p:sp>
      <p:sp>
        <p:nvSpPr>
          <p:cNvPr name="Freeform 6" id="6"/>
          <p:cNvSpPr/>
          <p:nvPr/>
        </p:nvSpPr>
        <p:spPr>
          <a:xfrm flipH="false" flipV="false" rot="0">
            <a:off x="1827790" y="3032613"/>
            <a:ext cx="13925090" cy="5426396"/>
          </a:xfrm>
          <a:custGeom>
            <a:avLst/>
            <a:gdLst/>
            <a:ahLst/>
            <a:cxnLst/>
            <a:rect r="r" b="b" t="t" l="l"/>
            <a:pathLst>
              <a:path h="5426396" w="13925090">
                <a:moveTo>
                  <a:pt x="0" y="0"/>
                </a:moveTo>
                <a:lnTo>
                  <a:pt x="13925091" y="0"/>
                </a:lnTo>
                <a:lnTo>
                  <a:pt x="13925091" y="5426396"/>
                </a:lnTo>
                <a:lnTo>
                  <a:pt x="0" y="5426396"/>
                </a:lnTo>
                <a:lnTo>
                  <a:pt x="0" y="0"/>
                </a:lnTo>
                <a:close/>
              </a:path>
            </a:pathLst>
          </a:custGeom>
          <a:blipFill>
            <a:blip r:embed="rId6"/>
            <a:stretch>
              <a:fillRect l="0" t="0" r="0" b="0"/>
            </a:stretch>
          </a:blipFill>
        </p:spPr>
      </p:sp>
      <p:sp>
        <p:nvSpPr>
          <p:cNvPr name="TextBox 7" id="7"/>
          <p:cNvSpPr txBox="true"/>
          <p:nvPr/>
        </p:nvSpPr>
        <p:spPr>
          <a:xfrm rot="0">
            <a:off x="5001919" y="277546"/>
            <a:ext cx="9600614" cy="1360169"/>
          </a:xfrm>
          <a:prstGeom prst="rect">
            <a:avLst/>
          </a:prstGeom>
        </p:spPr>
        <p:txBody>
          <a:bodyPr anchor="t" rtlCol="false" tIns="0" lIns="0" bIns="0" rIns="0">
            <a:spAutoFit/>
          </a:bodyPr>
          <a:lstStyle/>
          <a:p>
            <a:pPr algn="ctr" marL="0" indent="0" lvl="0">
              <a:lnSpc>
                <a:spcPts val="11040"/>
              </a:lnSpc>
              <a:spcBef>
                <a:spcPct val="0"/>
              </a:spcBef>
            </a:pPr>
            <a:r>
              <a:rPr lang="en-US" sz="8000" spc="784">
                <a:solidFill>
                  <a:srgbClr val="231F20"/>
                </a:solidFill>
                <a:latin typeface="Roboto Bold"/>
              </a:rPr>
              <a:t>6.Nội dung chính</a:t>
            </a:r>
          </a:p>
        </p:txBody>
      </p:sp>
      <p:sp>
        <p:nvSpPr>
          <p:cNvPr name="TextBox 8" id="8"/>
          <p:cNvSpPr txBox="true"/>
          <p:nvPr/>
        </p:nvSpPr>
        <p:spPr>
          <a:xfrm rot="0">
            <a:off x="3862684" y="9620253"/>
            <a:ext cx="13325701" cy="580390"/>
          </a:xfrm>
          <a:prstGeom prst="rect">
            <a:avLst/>
          </a:prstGeom>
        </p:spPr>
        <p:txBody>
          <a:bodyPr anchor="t" rtlCol="false" tIns="0" lIns="0" bIns="0" rIns="0">
            <a:spAutoFit/>
          </a:bodyPr>
          <a:lstStyle/>
          <a:p>
            <a:pPr algn="ctr">
              <a:lnSpc>
                <a:spcPts val="4759"/>
              </a:lnSpc>
            </a:pPr>
          </a:p>
        </p:txBody>
      </p:sp>
      <p:sp>
        <p:nvSpPr>
          <p:cNvPr name="TextBox 9" id="9"/>
          <p:cNvSpPr txBox="true"/>
          <p:nvPr/>
        </p:nvSpPr>
        <p:spPr>
          <a:xfrm rot="0">
            <a:off x="1028700" y="1684901"/>
            <a:ext cx="5376856" cy="688974"/>
          </a:xfrm>
          <a:prstGeom prst="rect">
            <a:avLst/>
          </a:prstGeom>
        </p:spPr>
        <p:txBody>
          <a:bodyPr anchor="t" rtlCol="false" tIns="0" lIns="0" bIns="0" rIns="0">
            <a:spAutoFit/>
          </a:bodyPr>
          <a:lstStyle/>
          <a:p>
            <a:pPr algn="ctr">
              <a:lnSpc>
                <a:spcPts val="5600"/>
              </a:lnSpc>
            </a:pPr>
            <a:r>
              <a:rPr lang="en-US" sz="4000">
                <a:solidFill>
                  <a:srgbClr val="231F20"/>
                </a:solidFill>
                <a:latin typeface="Roboto Bold"/>
              </a:rPr>
              <a:t>1. Bản tôn chỉ dự án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87923">
            <a:off x="-7852926" y="5007438"/>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570332" y="175495"/>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5"/>
            <a:stretch>
              <a:fillRect l="0" t="0" r="0" b="0"/>
            </a:stretch>
          </a:blipFill>
        </p:spPr>
      </p:sp>
      <p:sp>
        <p:nvSpPr>
          <p:cNvPr name="Freeform 6" id="6"/>
          <p:cNvSpPr/>
          <p:nvPr/>
        </p:nvSpPr>
        <p:spPr>
          <a:xfrm flipH="false" flipV="false" rot="0">
            <a:off x="3267339" y="2761036"/>
            <a:ext cx="12312194" cy="6813872"/>
          </a:xfrm>
          <a:custGeom>
            <a:avLst/>
            <a:gdLst/>
            <a:ahLst/>
            <a:cxnLst/>
            <a:rect r="r" b="b" t="t" l="l"/>
            <a:pathLst>
              <a:path h="6813872" w="12312194">
                <a:moveTo>
                  <a:pt x="0" y="0"/>
                </a:moveTo>
                <a:lnTo>
                  <a:pt x="12312195" y="0"/>
                </a:lnTo>
                <a:lnTo>
                  <a:pt x="12312195" y="6813872"/>
                </a:lnTo>
                <a:lnTo>
                  <a:pt x="0" y="6813872"/>
                </a:lnTo>
                <a:lnTo>
                  <a:pt x="0" y="0"/>
                </a:lnTo>
                <a:close/>
              </a:path>
            </a:pathLst>
          </a:custGeom>
          <a:blipFill>
            <a:blip r:embed="rId6"/>
            <a:stretch>
              <a:fillRect l="0" t="0" r="0" b="0"/>
            </a:stretch>
          </a:blipFill>
        </p:spPr>
      </p:sp>
      <p:sp>
        <p:nvSpPr>
          <p:cNvPr name="TextBox 7" id="7"/>
          <p:cNvSpPr txBox="true"/>
          <p:nvPr/>
        </p:nvSpPr>
        <p:spPr>
          <a:xfrm rot="0">
            <a:off x="5001919" y="277546"/>
            <a:ext cx="9520246" cy="1360169"/>
          </a:xfrm>
          <a:prstGeom prst="rect">
            <a:avLst/>
          </a:prstGeom>
        </p:spPr>
        <p:txBody>
          <a:bodyPr anchor="t" rtlCol="false" tIns="0" lIns="0" bIns="0" rIns="0">
            <a:spAutoFit/>
          </a:bodyPr>
          <a:lstStyle/>
          <a:p>
            <a:pPr algn="ctr" marL="0" indent="0" lvl="0">
              <a:lnSpc>
                <a:spcPts val="11040"/>
              </a:lnSpc>
              <a:spcBef>
                <a:spcPct val="0"/>
              </a:spcBef>
            </a:pPr>
            <a:r>
              <a:rPr lang="en-US" sz="8000" spc="784">
                <a:solidFill>
                  <a:srgbClr val="231F20"/>
                </a:solidFill>
                <a:latin typeface="Roboto Bold"/>
              </a:rPr>
              <a:t>6.Nội dung chính</a:t>
            </a:r>
          </a:p>
        </p:txBody>
      </p:sp>
      <p:sp>
        <p:nvSpPr>
          <p:cNvPr name="TextBox 8" id="8"/>
          <p:cNvSpPr txBox="true"/>
          <p:nvPr/>
        </p:nvSpPr>
        <p:spPr>
          <a:xfrm rot="0">
            <a:off x="3862684" y="9620253"/>
            <a:ext cx="13325701" cy="580390"/>
          </a:xfrm>
          <a:prstGeom prst="rect">
            <a:avLst/>
          </a:prstGeom>
        </p:spPr>
        <p:txBody>
          <a:bodyPr anchor="t" rtlCol="false" tIns="0" lIns="0" bIns="0" rIns="0">
            <a:spAutoFit/>
          </a:bodyPr>
          <a:lstStyle/>
          <a:p>
            <a:pPr algn="ctr">
              <a:lnSpc>
                <a:spcPts val="4759"/>
              </a:lnSpc>
            </a:pPr>
          </a:p>
        </p:txBody>
      </p:sp>
      <p:sp>
        <p:nvSpPr>
          <p:cNvPr name="TextBox 9" id="9"/>
          <p:cNvSpPr txBox="true"/>
          <p:nvPr/>
        </p:nvSpPr>
        <p:spPr>
          <a:xfrm rot="0">
            <a:off x="1028700" y="1684901"/>
            <a:ext cx="5376856" cy="688974"/>
          </a:xfrm>
          <a:prstGeom prst="rect">
            <a:avLst/>
          </a:prstGeom>
        </p:spPr>
        <p:txBody>
          <a:bodyPr anchor="t" rtlCol="false" tIns="0" lIns="0" bIns="0" rIns="0">
            <a:spAutoFit/>
          </a:bodyPr>
          <a:lstStyle/>
          <a:p>
            <a:pPr algn="ctr">
              <a:lnSpc>
                <a:spcPts val="5600"/>
              </a:lnSpc>
            </a:pPr>
            <a:r>
              <a:rPr lang="en-US" sz="4000">
                <a:solidFill>
                  <a:srgbClr val="231F20"/>
                </a:solidFill>
                <a:latin typeface="Roboto Bold"/>
              </a:rPr>
              <a:t>1. Bản tôn chỉ dự án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87923">
            <a:off x="-7852926" y="5007438"/>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321936" y="2948186"/>
            <a:ext cx="13150339" cy="6738741"/>
          </a:xfrm>
          <a:custGeom>
            <a:avLst/>
            <a:gdLst/>
            <a:ahLst/>
            <a:cxnLst/>
            <a:rect r="r" b="b" t="t" l="l"/>
            <a:pathLst>
              <a:path h="6738741" w="13150339">
                <a:moveTo>
                  <a:pt x="0" y="0"/>
                </a:moveTo>
                <a:lnTo>
                  <a:pt x="13150339" y="0"/>
                </a:lnTo>
                <a:lnTo>
                  <a:pt x="13150339" y="6738742"/>
                </a:lnTo>
                <a:lnTo>
                  <a:pt x="0" y="6738742"/>
                </a:lnTo>
                <a:lnTo>
                  <a:pt x="0" y="0"/>
                </a:lnTo>
                <a:close/>
              </a:path>
            </a:pathLst>
          </a:custGeom>
          <a:blipFill>
            <a:blip r:embed="rId5"/>
            <a:stretch>
              <a:fillRect l="0" t="-2112" r="0" b="-2112"/>
            </a:stretch>
          </a:blipFill>
        </p:spPr>
      </p:sp>
      <p:sp>
        <p:nvSpPr>
          <p:cNvPr name="TextBox 6" id="6"/>
          <p:cNvSpPr txBox="true"/>
          <p:nvPr/>
        </p:nvSpPr>
        <p:spPr>
          <a:xfrm rot="0">
            <a:off x="4626870" y="287071"/>
            <a:ext cx="10056031" cy="1192526"/>
          </a:xfrm>
          <a:prstGeom prst="rect">
            <a:avLst/>
          </a:prstGeom>
        </p:spPr>
        <p:txBody>
          <a:bodyPr anchor="t" rtlCol="false" tIns="0" lIns="0" bIns="0" rIns="0">
            <a:spAutoFit/>
          </a:bodyPr>
          <a:lstStyle/>
          <a:p>
            <a:pPr algn="ctr" marL="0" indent="0" lvl="0">
              <a:lnSpc>
                <a:spcPts val="9660"/>
              </a:lnSpc>
              <a:spcBef>
                <a:spcPct val="0"/>
              </a:spcBef>
            </a:pPr>
            <a:r>
              <a:rPr lang="en-US" sz="7000" spc="686">
                <a:solidFill>
                  <a:srgbClr val="231F20"/>
                </a:solidFill>
                <a:latin typeface="Roboto Bold"/>
              </a:rPr>
              <a:t>6.Nội dung chính</a:t>
            </a:r>
          </a:p>
        </p:txBody>
      </p:sp>
      <p:sp>
        <p:nvSpPr>
          <p:cNvPr name="TextBox 7" id="7"/>
          <p:cNvSpPr txBox="true"/>
          <p:nvPr/>
        </p:nvSpPr>
        <p:spPr>
          <a:xfrm rot="0">
            <a:off x="3862684" y="9620253"/>
            <a:ext cx="13325701"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1028700" y="1684901"/>
            <a:ext cx="5376856" cy="688974"/>
          </a:xfrm>
          <a:prstGeom prst="rect">
            <a:avLst/>
          </a:prstGeom>
        </p:spPr>
        <p:txBody>
          <a:bodyPr anchor="t" rtlCol="false" tIns="0" lIns="0" bIns="0" rIns="0">
            <a:spAutoFit/>
          </a:bodyPr>
          <a:lstStyle/>
          <a:p>
            <a:pPr algn="ctr">
              <a:lnSpc>
                <a:spcPts val="5600"/>
              </a:lnSpc>
            </a:pPr>
            <a:r>
              <a:rPr lang="en-US" sz="4000">
                <a:solidFill>
                  <a:srgbClr val="231F20"/>
                </a:solidFill>
                <a:latin typeface="Roboto Bold"/>
              </a:rPr>
              <a:t>2. Quản lý công việc</a:t>
            </a:r>
          </a:p>
        </p:txBody>
      </p:sp>
      <p:sp>
        <p:nvSpPr>
          <p:cNvPr name="Freeform 9" id="9"/>
          <p:cNvSpPr/>
          <p:nvPr/>
        </p:nvSpPr>
        <p:spPr>
          <a:xfrm flipH="false" flipV="false" rot="0">
            <a:off x="16570332" y="175495"/>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6"/>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2254901" y="7784438"/>
            <a:ext cx="7168515" cy="7355752"/>
          </a:xfrm>
          <a:custGeom>
            <a:avLst/>
            <a:gdLst/>
            <a:ahLst/>
            <a:cxnLst/>
            <a:rect r="r" b="b" t="t" l="l"/>
            <a:pathLst>
              <a:path h="7355752" w="7168515">
                <a:moveTo>
                  <a:pt x="0" y="0"/>
                </a:moveTo>
                <a:lnTo>
                  <a:pt x="7168516" y="0"/>
                </a:lnTo>
                <a:lnTo>
                  <a:pt x="7168516" y="7355753"/>
                </a:lnTo>
                <a:lnTo>
                  <a:pt x="0" y="735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5706893" y="-1900827"/>
            <a:ext cx="5162215" cy="5297049"/>
          </a:xfrm>
          <a:custGeom>
            <a:avLst/>
            <a:gdLst/>
            <a:ahLst/>
            <a:cxnLst/>
            <a:rect r="r" b="b" t="t" l="l"/>
            <a:pathLst>
              <a:path h="5297049" w="5162215">
                <a:moveTo>
                  <a:pt x="0" y="0"/>
                </a:moveTo>
                <a:lnTo>
                  <a:pt x="5162214" y="0"/>
                </a:lnTo>
                <a:lnTo>
                  <a:pt x="5162214" y="5297049"/>
                </a:lnTo>
                <a:lnTo>
                  <a:pt x="0" y="52970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073519" y="7994919"/>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224419"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329357" y="3689513"/>
            <a:ext cx="2230867" cy="1284923"/>
            <a:chOff x="0" y="0"/>
            <a:chExt cx="928401" cy="534735"/>
          </a:xfrm>
        </p:grpSpPr>
        <p:sp>
          <p:nvSpPr>
            <p:cNvPr name="Freeform 11" id="11"/>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4FCDCC"/>
            </a:solidFill>
          </p:spPr>
        </p:sp>
        <p:sp>
          <p:nvSpPr>
            <p:cNvPr name="TextBox 12" id="12"/>
            <p:cNvSpPr txBox="true"/>
            <p:nvPr/>
          </p:nvSpPr>
          <p:spPr>
            <a:xfrm>
              <a:off x="0" y="-76200"/>
              <a:ext cx="928401" cy="610935"/>
            </a:xfrm>
            <a:prstGeom prst="rect">
              <a:avLst/>
            </a:prstGeom>
          </p:spPr>
          <p:txBody>
            <a:bodyPr anchor="ctr" rtlCol="false" tIns="50800" lIns="50800" bIns="50800" rIns="50800"/>
            <a:lstStyle/>
            <a:p>
              <a:pPr algn="ctr">
                <a:lnSpc>
                  <a:spcPts val="5599"/>
                </a:lnSpc>
              </a:pPr>
              <a:r>
                <a:rPr lang="en-US" sz="3999" spc="199">
                  <a:solidFill>
                    <a:srgbClr val="FFFFFF"/>
                  </a:solidFill>
                  <a:latin typeface="Roboto Ultra-Bold"/>
                </a:rPr>
                <a:t>1</a:t>
              </a:r>
            </a:p>
          </p:txBody>
        </p:sp>
      </p:grpSp>
      <p:grpSp>
        <p:nvGrpSpPr>
          <p:cNvPr name="Group 13" id="13"/>
          <p:cNvGrpSpPr/>
          <p:nvPr/>
        </p:nvGrpSpPr>
        <p:grpSpPr>
          <a:xfrm rot="0">
            <a:off x="3123619" y="4278393"/>
            <a:ext cx="2230867" cy="1284923"/>
            <a:chOff x="0" y="0"/>
            <a:chExt cx="928401" cy="534735"/>
          </a:xfrm>
        </p:grpSpPr>
        <p:sp>
          <p:nvSpPr>
            <p:cNvPr name="Freeform 14" id="14"/>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18B6B4"/>
            </a:solidFill>
          </p:spPr>
        </p:sp>
        <p:sp>
          <p:nvSpPr>
            <p:cNvPr name="TextBox 15" id="15"/>
            <p:cNvSpPr txBox="true"/>
            <p:nvPr/>
          </p:nvSpPr>
          <p:spPr>
            <a:xfrm>
              <a:off x="0" y="-76200"/>
              <a:ext cx="928401" cy="610935"/>
            </a:xfrm>
            <a:prstGeom prst="rect">
              <a:avLst/>
            </a:prstGeom>
          </p:spPr>
          <p:txBody>
            <a:bodyPr anchor="ctr" rtlCol="false" tIns="50800" lIns="50800" bIns="50800" rIns="50800"/>
            <a:lstStyle/>
            <a:p>
              <a:pPr algn="ctr">
                <a:lnSpc>
                  <a:spcPts val="5599"/>
                </a:lnSpc>
              </a:pPr>
              <a:r>
                <a:rPr lang="en-US" sz="3999" spc="199">
                  <a:solidFill>
                    <a:srgbClr val="FFFFFF"/>
                  </a:solidFill>
                  <a:latin typeface="Roboto Ultra-Bold"/>
                </a:rPr>
                <a:t>2</a:t>
              </a:r>
            </a:p>
          </p:txBody>
        </p:sp>
      </p:grpSp>
      <p:grpSp>
        <p:nvGrpSpPr>
          <p:cNvPr name="Group 16" id="16"/>
          <p:cNvGrpSpPr/>
          <p:nvPr/>
        </p:nvGrpSpPr>
        <p:grpSpPr>
          <a:xfrm rot="0">
            <a:off x="5011899" y="4912907"/>
            <a:ext cx="2230867" cy="1284923"/>
            <a:chOff x="0" y="0"/>
            <a:chExt cx="928401" cy="534735"/>
          </a:xfrm>
        </p:grpSpPr>
        <p:sp>
          <p:nvSpPr>
            <p:cNvPr name="Freeform 17" id="17"/>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37C9EF"/>
            </a:solidFill>
          </p:spPr>
        </p:sp>
        <p:sp>
          <p:nvSpPr>
            <p:cNvPr name="TextBox 18" id="18"/>
            <p:cNvSpPr txBox="true"/>
            <p:nvPr/>
          </p:nvSpPr>
          <p:spPr>
            <a:xfrm>
              <a:off x="0" y="-76200"/>
              <a:ext cx="928401" cy="610935"/>
            </a:xfrm>
            <a:prstGeom prst="rect">
              <a:avLst/>
            </a:prstGeom>
          </p:spPr>
          <p:txBody>
            <a:bodyPr anchor="ctr" rtlCol="false" tIns="50800" lIns="50800" bIns="50800" rIns="50800"/>
            <a:lstStyle/>
            <a:p>
              <a:pPr algn="ctr">
                <a:lnSpc>
                  <a:spcPts val="5599"/>
                </a:lnSpc>
              </a:pPr>
              <a:r>
                <a:rPr lang="en-US" sz="3999" spc="199">
                  <a:solidFill>
                    <a:srgbClr val="FFFFFF"/>
                  </a:solidFill>
                  <a:latin typeface="Roboto Ultra-Bold"/>
                </a:rPr>
                <a:t>3</a:t>
              </a:r>
            </a:p>
          </p:txBody>
        </p:sp>
      </p:grpSp>
      <p:grpSp>
        <p:nvGrpSpPr>
          <p:cNvPr name="Group 19" id="19"/>
          <p:cNvGrpSpPr/>
          <p:nvPr/>
        </p:nvGrpSpPr>
        <p:grpSpPr>
          <a:xfrm rot="0">
            <a:off x="8825155" y="5872776"/>
            <a:ext cx="2190752" cy="1261817"/>
            <a:chOff x="0" y="0"/>
            <a:chExt cx="928401" cy="534735"/>
          </a:xfrm>
        </p:grpSpPr>
        <p:sp>
          <p:nvSpPr>
            <p:cNvPr name="Freeform 20" id="20"/>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13538A"/>
            </a:solidFill>
          </p:spPr>
        </p:sp>
        <p:sp>
          <p:nvSpPr>
            <p:cNvPr name="TextBox 21" id="21"/>
            <p:cNvSpPr txBox="true"/>
            <p:nvPr/>
          </p:nvSpPr>
          <p:spPr>
            <a:xfrm>
              <a:off x="0" y="-76200"/>
              <a:ext cx="928401" cy="610935"/>
            </a:xfrm>
            <a:prstGeom prst="rect">
              <a:avLst/>
            </a:prstGeom>
          </p:spPr>
          <p:txBody>
            <a:bodyPr anchor="ctr" rtlCol="false" tIns="50800" lIns="50800" bIns="50800" rIns="50800"/>
            <a:lstStyle/>
            <a:p>
              <a:pPr algn="ctr">
                <a:lnSpc>
                  <a:spcPts val="5599"/>
                </a:lnSpc>
              </a:pPr>
              <a:r>
                <a:rPr lang="en-US" sz="3999" spc="199">
                  <a:solidFill>
                    <a:srgbClr val="FFFFFF"/>
                  </a:solidFill>
                  <a:latin typeface="Roboto Ultra-Bold"/>
                </a:rPr>
                <a:t>5</a:t>
              </a:r>
            </a:p>
          </p:txBody>
        </p:sp>
      </p:grpSp>
      <p:grpSp>
        <p:nvGrpSpPr>
          <p:cNvPr name="Group 22" id="22"/>
          <p:cNvGrpSpPr/>
          <p:nvPr/>
        </p:nvGrpSpPr>
        <p:grpSpPr>
          <a:xfrm rot="0">
            <a:off x="10731767" y="6552350"/>
            <a:ext cx="2190752" cy="1261817"/>
            <a:chOff x="0" y="0"/>
            <a:chExt cx="928401" cy="534735"/>
          </a:xfrm>
        </p:grpSpPr>
        <p:sp>
          <p:nvSpPr>
            <p:cNvPr name="Freeform 23" id="23"/>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2C92D5"/>
            </a:solidFill>
          </p:spPr>
        </p:sp>
        <p:sp>
          <p:nvSpPr>
            <p:cNvPr name="TextBox 24" id="24"/>
            <p:cNvSpPr txBox="true"/>
            <p:nvPr/>
          </p:nvSpPr>
          <p:spPr>
            <a:xfrm>
              <a:off x="0" y="-76200"/>
              <a:ext cx="928401" cy="610935"/>
            </a:xfrm>
            <a:prstGeom prst="rect">
              <a:avLst/>
            </a:prstGeom>
          </p:spPr>
          <p:txBody>
            <a:bodyPr anchor="ctr" rtlCol="false" tIns="50800" lIns="50800" bIns="50800" rIns="50800"/>
            <a:lstStyle/>
            <a:p>
              <a:pPr algn="ctr">
                <a:lnSpc>
                  <a:spcPts val="5599"/>
                </a:lnSpc>
              </a:pPr>
              <a:r>
                <a:rPr lang="en-US" sz="3999" spc="199">
                  <a:solidFill>
                    <a:srgbClr val="FFFFFF"/>
                  </a:solidFill>
                  <a:latin typeface="Roboto Ultra-Bold"/>
                </a:rPr>
                <a:t>6</a:t>
              </a:r>
            </a:p>
          </p:txBody>
        </p:sp>
      </p:grpSp>
      <p:grpSp>
        <p:nvGrpSpPr>
          <p:cNvPr name="Group 25" id="25"/>
          <p:cNvGrpSpPr/>
          <p:nvPr/>
        </p:nvGrpSpPr>
        <p:grpSpPr>
          <a:xfrm rot="0">
            <a:off x="12510494" y="6517608"/>
            <a:ext cx="2605519" cy="2314611"/>
            <a:chOff x="0" y="0"/>
            <a:chExt cx="977479" cy="868343"/>
          </a:xfrm>
        </p:grpSpPr>
        <p:sp>
          <p:nvSpPr>
            <p:cNvPr name="Freeform 26" id="26"/>
            <p:cNvSpPr/>
            <p:nvPr/>
          </p:nvSpPr>
          <p:spPr>
            <a:xfrm flipH="false" flipV="false" rot="0">
              <a:off x="0" y="0"/>
              <a:ext cx="977479" cy="868343"/>
            </a:xfrm>
            <a:custGeom>
              <a:avLst/>
              <a:gdLst/>
              <a:ahLst/>
              <a:cxnLst/>
              <a:rect r="r" b="b" t="t" l="l"/>
              <a:pathLst>
                <a:path h="868343" w="977479">
                  <a:moveTo>
                    <a:pt x="977479" y="434171"/>
                  </a:moveTo>
                  <a:lnTo>
                    <a:pt x="571079" y="0"/>
                  </a:lnTo>
                  <a:lnTo>
                    <a:pt x="571079" y="203200"/>
                  </a:lnTo>
                  <a:lnTo>
                    <a:pt x="0" y="203200"/>
                  </a:lnTo>
                  <a:lnTo>
                    <a:pt x="0" y="665143"/>
                  </a:lnTo>
                  <a:lnTo>
                    <a:pt x="571079" y="665143"/>
                  </a:lnTo>
                  <a:lnTo>
                    <a:pt x="571079" y="868343"/>
                  </a:lnTo>
                  <a:lnTo>
                    <a:pt x="977479" y="434171"/>
                  </a:lnTo>
                  <a:close/>
                </a:path>
              </a:pathLst>
            </a:custGeom>
            <a:solidFill>
              <a:srgbClr val="13538A"/>
            </a:solidFill>
          </p:spPr>
        </p:sp>
        <p:sp>
          <p:nvSpPr>
            <p:cNvPr name="TextBox 27" id="27"/>
            <p:cNvSpPr txBox="true"/>
            <p:nvPr/>
          </p:nvSpPr>
          <p:spPr>
            <a:xfrm>
              <a:off x="0" y="127000"/>
              <a:ext cx="875879" cy="538143"/>
            </a:xfrm>
            <a:prstGeom prst="rect">
              <a:avLst/>
            </a:prstGeom>
          </p:spPr>
          <p:txBody>
            <a:bodyPr anchor="ctr" rtlCol="false" tIns="50800" lIns="50800" bIns="50800" rIns="50800"/>
            <a:lstStyle/>
            <a:p>
              <a:pPr algn="ctr">
                <a:lnSpc>
                  <a:spcPts val="5599"/>
                </a:lnSpc>
              </a:pPr>
              <a:r>
                <a:rPr lang="en-US" sz="3999" spc="199">
                  <a:solidFill>
                    <a:srgbClr val="FFFFFF"/>
                  </a:solidFill>
                  <a:latin typeface="Roboto Ultra-Bold"/>
                </a:rPr>
                <a:t>7</a:t>
              </a:r>
            </a:p>
          </p:txBody>
        </p:sp>
      </p:grpSp>
      <p:grpSp>
        <p:nvGrpSpPr>
          <p:cNvPr name="Group 28" id="28"/>
          <p:cNvGrpSpPr/>
          <p:nvPr/>
        </p:nvGrpSpPr>
        <p:grpSpPr>
          <a:xfrm rot="0">
            <a:off x="6867453" y="5417482"/>
            <a:ext cx="2276547" cy="1182232"/>
            <a:chOff x="0" y="0"/>
            <a:chExt cx="623317" cy="323694"/>
          </a:xfrm>
        </p:grpSpPr>
        <p:sp>
          <p:nvSpPr>
            <p:cNvPr name="Freeform 29" id="29"/>
            <p:cNvSpPr/>
            <p:nvPr/>
          </p:nvSpPr>
          <p:spPr>
            <a:xfrm flipH="false" flipV="false" rot="0">
              <a:off x="0" y="0"/>
              <a:ext cx="623317" cy="323694"/>
            </a:xfrm>
            <a:custGeom>
              <a:avLst/>
              <a:gdLst/>
              <a:ahLst/>
              <a:cxnLst/>
              <a:rect r="r" b="b" t="t" l="l"/>
              <a:pathLst>
                <a:path h="323694" w="623317">
                  <a:moveTo>
                    <a:pt x="0" y="0"/>
                  </a:moveTo>
                  <a:lnTo>
                    <a:pt x="623317" y="0"/>
                  </a:lnTo>
                  <a:lnTo>
                    <a:pt x="623317" y="323694"/>
                  </a:lnTo>
                  <a:lnTo>
                    <a:pt x="0" y="323694"/>
                  </a:lnTo>
                  <a:close/>
                </a:path>
              </a:pathLst>
            </a:custGeom>
            <a:solidFill>
              <a:srgbClr val="2C92D5"/>
            </a:solidFill>
          </p:spPr>
        </p:sp>
        <p:sp>
          <p:nvSpPr>
            <p:cNvPr name="TextBox 30" id="30"/>
            <p:cNvSpPr txBox="true"/>
            <p:nvPr/>
          </p:nvSpPr>
          <p:spPr>
            <a:xfrm>
              <a:off x="0" y="-76200"/>
              <a:ext cx="623317" cy="399894"/>
            </a:xfrm>
            <a:prstGeom prst="rect">
              <a:avLst/>
            </a:prstGeom>
          </p:spPr>
          <p:txBody>
            <a:bodyPr anchor="ctr" rtlCol="false" tIns="50800" lIns="50800" bIns="50800" rIns="50800"/>
            <a:lstStyle/>
            <a:p>
              <a:pPr algn="ctr">
                <a:lnSpc>
                  <a:spcPts val="5599"/>
                </a:lnSpc>
              </a:pPr>
              <a:r>
                <a:rPr lang="en-US" sz="3999" spc="199">
                  <a:solidFill>
                    <a:srgbClr val="FFFFFF"/>
                  </a:solidFill>
                  <a:latin typeface="Roboto Ultra-Bold"/>
                </a:rPr>
                <a:t>4</a:t>
              </a:r>
            </a:p>
          </p:txBody>
        </p:sp>
      </p:grpSp>
      <p:sp>
        <p:nvSpPr>
          <p:cNvPr name="Freeform 31" id="31"/>
          <p:cNvSpPr/>
          <p:nvPr/>
        </p:nvSpPr>
        <p:spPr>
          <a:xfrm flipH="false" flipV="false" rot="0">
            <a:off x="16400466" y="127715"/>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4"/>
            <a:stretch>
              <a:fillRect l="0" t="0" r="0" b="0"/>
            </a:stretch>
          </a:blipFill>
        </p:spPr>
      </p:sp>
      <p:sp>
        <p:nvSpPr>
          <p:cNvPr name="Freeform 32" id="32"/>
          <p:cNvSpPr/>
          <p:nvPr/>
        </p:nvSpPr>
        <p:spPr>
          <a:xfrm flipH="false" flipV="false" rot="0">
            <a:off x="5799571" y="1730276"/>
            <a:ext cx="676207" cy="883931"/>
          </a:xfrm>
          <a:custGeom>
            <a:avLst/>
            <a:gdLst/>
            <a:ahLst/>
            <a:cxnLst/>
            <a:rect r="r" b="b" t="t" l="l"/>
            <a:pathLst>
              <a:path h="883931" w="676207">
                <a:moveTo>
                  <a:pt x="0" y="0"/>
                </a:moveTo>
                <a:lnTo>
                  <a:pt x="676207" y="0"/>
                </a:lnTo>
                <a:lnTo>
                  <a:pt x="676207" y="883931"/>
                </a:lnTo>
                <a:lnTo>
                  <a:pt x="0" y="883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3" id="33"/>
          <p:cNvSpPr txBox="true"/>
          <p:nvPr/>
        </p:nvSpPr>
        <p:spPr>
          <a:xfrm rot="0">
            <a:off x="4239053" y="239291"/>
            <a:ext cx="9982799" cy="1192526"/>
          </a:xfrm>
          <a:prstGeom prst="rect">
            <a:avLst/>
          </a:prstGeom>
        </p:spPr>
        <p:txBody>
          <a:bodyPr anchor="t" rtlCol="false" tIns="0" lIns="0" bIns="0" rIns="0">
            <a:spAutoFit/>
          </a:bodyPr>
          <a:lstStyle/>
          <a:p>
            <a:pPr algn="ctr" marL="0" indent="0" lvl="0">
              <a:lnSpc>
                <a:spcPts val="9660"/>
              </a:lnSpc>
              <a:spcBef>
                <a:spcPct val="0"/>
              </a:spcBef>
            </a:pPr>
            <a:r>
              <a:rPr lang="en-US" sz="7000" spc="686">
                <a:solidFill>
                  <a:srgbClr val="231F20"/>
                </a:solidFill>
                <a:latin typeface="Roboto Bold"/>
              </a:rPr>
              <a:t>6. Nội dung chính</a:t>
            </a:r>
          </a:p>
        </p:txBody>
      </p:sp>
      <p:sp>
        <p:nvSpPr>
          <p:cNvPr name="TextBox 34" id="34"/>
          <p:cNvSpPr txBox="true"/>
          <p:nvPr/>
        </p:nvSpPr>
        <p:spPr>
          <a:xfrm rot="0">
            <a:off x="549275" y="1784892"/>
            <a:ext cx="5376856" cy="688974"/>
          </a:xfrm>
          <a:prstGeom prst="rect">
            <a:avLst/>
          </a:prstGeom>
        </p:spPr>
        <p:txBody>
          <a:bodyPr anchor="t" rtlCol="false" tIns="0" lIns="0" bIns="0" rIns="0">
            <a:spAutoFit/>
          </a:bodyPr>
          <a:lstStyle/>
          <a:p>
            <a:pPr algn="ctr">
              <a:lnSpc>
                <a:spcPts val="5600"/>
              </a:lnSpc>
            </a:pPr>
            <a:r>
              <a:rPr lang="en-US" sz="4000">
                <a:solidFill>
                  <a:srgbClr val="231F20"/>
                </a:solidFill>
                <a:latin typeface="Roboto Bold"/>
              </a:rPr>
              <a:t>3. Quản lý thời gian</a:t>
            </a:r>
          </a:p>
        </p:txBody>
      </p:sp>
      <p:sp>
        <p:nvSpPr>
          <p:cNvPr name="TextBox 35" id="35"/>
          <p:cNvSpPr txBox="true"/>
          <p:nvPr/>
        </p:nvSpPr>
        <p:spPr>
          <a:xfrm rot="0">
            <a:off x="1650668" y="2903704"/>
            <a:ext cx="1405729" cy="401396"/>
          </a:xfrm>
          <a:prstGeom prst="rect">
            <a:avLst/>
          </a:prstGeom>
        </p:spPr>
        <p:txBody>
          <a:bodyPr anchor="t" rtlCol="false" tIns="0" lIns="0" bIns="0" rIns="0">
            <a:spAutoFit/>
          </a:bodyPr>
          <a:lstStyle/>
          <a:p>
            <a:pPr algn="ctr" marL="0" indent="0" lvl="0">
              <a:lnSpc>
                <a:spcPts val="3246"/>
              </a:lnSpc>
            </a:pPr>
            <a:r>
              <a:rPr lang="en-US" sz="2318" spc="69">
                <a:solidFill>
                  <a:srgbClr val="191919"/>
                </a:solidFill>
                <a:latin typeface="Roboto"/>
              </a:rPr>
              <a:t>Khảo sát</a:t>
            </a:r>
          </a:p>
        </p:txBody>
      </p:sp>
      <p:sp>
        <p:nvSpPr>
          <p:cNvPr name="TextBox 36" id="36"/>
          <p:cNvSpPr txBox="true"/>
          <p:nvPr/>
        </p:nvSpPr>
        <p:spPr>
          <a:xfrm rot="0">
            <a:off x="3531201" y="3043483"/>
            <a:ext cx="1194696" cy="804539"/>
          </a:xfrm>
          <a:prstGeom prst="rect">
            <a:avLst/>
          </a:prstGeom>
        </p:spPr>
        <p:txBody>
          <a:bodyPr anchor="t" rtlCol="false" tIns="0" lIns="0" bIns="0" rIns="0">
            <a:spAutoFit/>
          </a:bodyPr>
          <a:lstStyle/>
          <a:p>
            <a:pPr algn="ctr" marL="0" indent="0" lvl="0">
              <a:lnSpc>
                <a:spcPts val="3246"/>
              </a:lnSpc>
            </a:pPr>
            <a:r>
              <a:rPr lang="en-US" sz="2318" spc="69">
                <a:solidFill>
                  <a:srgbClr val="191919"/>
                </a:solidFill>
                <a:latin typeface="Roboto"/>
              </a:rPr>
              <a:t>Phân tích</a:t>
            </a:r>
          </a:p>
        </p:txBody>
      </p:sp>
      <p:sp>
        <p:nvSpPr>
          <p:cNvPr name="TextBox 37" id="37"/>
          <p:cNvSpPr txBox="true"/>
          <p:nvPr/>
        </p:nvSpPr>
        <p:spPr>
          <a:xfrm rot="0">
            <a:off x="5385175" y="4032021"/>
            <a:ext cx="1194696" cy="401396"/>
          </a:xfrm>
          <a:prstGeom prst="rect">
            <a:avLst/>
          </a:prstGeom>
        </p:spPr>
        <p:txBody>
          <a:bodyPr anchor="t" rtlCol="false" tIns="0" lIns="0" bIns="0" rIns="0">
            <a:spAutoFit/>
          </a:bodyPr>
          <a:lstStyle/>
          <a:p>
            <a:pPr algn="ctr" marL="0" indent="0" lvl="0">
              <a:lnSpc>
                <a:spcPts val="3246"/>
              </a:lnSpc>
            </a:pPr>
            <a:r>
              <a:rPr lang="en-US" sz="2318" spc="69">
                <a:solidFill>
                  <a:srgbClr val="191919"/>
                </a:solidFill>
                <a:latin typeface="Roboto"/>
              </a:rPr>
              <a:t>Thiết kế</a:t>
            </a:r>
          </a:p>
        </p:txBody>
      </p:sp>
      <p:sp>
        <p:nvSpPr>
          <p:cNvPr name="TextBox 38" id="38"/>
          <p:cNvSpPr txBox="true"/>
          <p:nvPr/>
        </p:nvSpPr>
        <p:spPr>
          <a:xfrm rot="0">
            <a:off x="7228823" y="4097444"/>
            <a:ext cx="1194696" cy="804539"/>
          </a:xfrm>
          <a:prstGeom prst="rect">
            <a:avLst/>
          </a:prstGeom>
        </p:spPr>
        <p:txBody>
          <a:bodyPr anchor="t" rtlCol="false" tIns="0" lIns="0" bIns="0" rIns="0">
            <a:spAutoFit/>
          </a:bodyPr>
          <a:lstStyle/>
          <a:p>
            <a:pPr algn="ctr" marL="0" indent="0" lvl="0">
              <a:lnSpc>
                <a:spcPts val="3246"/>
              </a:lnSpc>
            </a:pPr>
            <a:r>
              <a:rPr lang="en-US" sz="2318" spc="69">
                <a:solidFill>
                  <a:srgbClr val="191919"/>
                </a:solidFill>
                <a:latin typeface="Roboto"/>
              </a:rPr>
              <a:t>Xây dựng</a:t>
            </a:r>
          </a:p>
        </p:txBody>
      </p:sp>
      <p:sp>
        <p:nvSpPr>
          <p:cNvPr name="TextBox 39" id="39"/>
          <p:cNvSpPr txBox="true"/>
          <p:nvPr/>
        </p:nvSpPr>
        <p:spPr>
          <a:xfrm rot="0">
            <a:off x="9256954" y="4482048"/>
            <a:ext cx="1173213" cy="839496"/>
          </a:xfrm>
          <a:prstGeom prst="rect">
            <a:avLst/>
          </a:prstGeom>
        </p:spPr>
        <p:txBody>
          <a:bodyPr anchor="t" rtlCol="false" tIns="0" lIns="0" bIns="0" rIns="0">
            <a:spAutoFit/>
          </a:bodyPr>
          <a:lstStyle/>
          <a:p>
            <a:pPr algn="ctr" marL="0" indent="0" lvl="0">
              <a:lnSpc>
                <a:spcPts val="3339"/>
              </a:lnSpc>
            </a:pPr>
            <a:r>
              <a:rPr lang="en-US" sz="2385" spc="71">
                <a:solidFill>
                  <a:srgbClr val="191919"/>
                </a:solidFill>
                <a:latin typeface="Roboto"/>
              </a:rPr>
              <a:t>Kiểm thử</a:t>
            </a:r>
          </a:p>
        </p:txBody>
      </p:sp>
      <p:sp>
        <p:nvSpPr>
          <p:cNvPr name="TextBox 40" id="40"/>
          <p:cNvSpPr txBox="true"/>
          <p:nvPr/>
        </p:nvSpPr>
        <p:spPr>
          <a:xfrm rot="0">
            <a:off x="11119501" y="5136052"/>
            <a:ext cx="1173213" cy="839496"/>
          </a:xfrm>
          <a:prstGeom prst="rect">
            <a:avLst/>
          </a:prstGeom>
        </p:spPr>
        <p:txBody>
          <a:bodyPr anchor="t" rtlCol="false" tIns="0" lIns="0" bIns="0" rIns="0">
            <a:spAutoFit/>
          </a:bodyPr>
          <a:lstStyle/>
          <a:p>
            <a:pPr algn="ctr" marL="0" indent="0" lvl="0">
              <a:lnSpc>
                <a:spcPts val="3339"/>
              </a:lnSpc>
            </a:pPr>
            <a:r>
              <a:rPr lang="en-US" sz="2385" spc="71">
                <a:solidFill>
                  <a:srgbClr val="191919"/>
                </a:solidFill>
                <a:latin typeface="Roboto"/>
              </a:rPr>
              <a:t>Test thử</a:t>
            </a:r>
          </a:p>
        </p:txBody>
      </p:sp>
      <p:sp>
        <p:nvSpPr>
          <p:cNvPr name="TextBox 41" id="41"/>
          <p:cNvSpPr txBox="true"/>
          <p:nvPr/>
        </p:nvSpPr>
        <p:spPr>
          <a:xfrm rot="0">
            <a:off x="12702582" y="5527225"/>
            <a:ext cx="1611290" cy="839496"/>
          </a:xfrm>
          <a:prstGeom prst="rect">
            <a:avLst/>
          </a:prstGeom>
        </p:spPr>
        <p:txBody>
          <a:bodyPr anchor="t" rtlCol="false" tIns="0" lIns="0" bIns="0" rIns="0">
            <a:spAutoFit/>
          </a:bodyPr>
          <a:lstStyle/>
          <a:p>
            <a:pPr algn="ctr" marL="0" indent="0" lvl="0">
              <a:lnSpc>
                <a:spcPts val="3339"/>
              </a:lnSpc>
            </a:pPr>
            <a:r>
              <a:rPr lang="en-US" sz="2385" spc="71">
                <a:solidFill>
                  <a:srgbClr val="191919"/>
                </a:solidFill>
                <a:latin typeface="Roboto"/>
              </a:rPr>
              <a:t>Kết thúc dự án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8276978" y="-8265147"/>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1957931" y="6046540"/>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860187" y="6539446"/>
            <a:ext cx="2257081" cy="828675"/>
          </a:xfrm>
          <a:prstGeom prst="rect">
            <a:avLst/>
          </a:prstGeom>
        </p:spPr>
        <p:txBody>
          <a:bodyPr anchor="t" rtlCol="false" tIns="0" lIns="0" bIns="0" rIns="0">
            <a:spAutoFit/>
          </a:bodyPr>
          <a:lstStyle/>
          <a:p>
            <a:pPr algn="ctr">
              <a:lnSpc>
                <a:spcPts val="3286"/>
              </a:lnSpc>
            </a:pPr>
            <a:r>
              <a:rPr lang="en-US" sz="2738" spc="136">
                <a:solidFill>
                  <a:srgbClr val="FFFBFB"/>
                </a:solidFill>
                <a:latin typeface="Roboto"/>
              </a:rPr>
              <a:t>Everest Cantu</a:t>
            </a:r>
          </a:p>
        </p:txBody>
      </p:sp>
      <p:sp>
        <p:nvSpPr>
          <p:cNvPr name="TextBox 6" id="6"/>
          <p:cNvSpPr txBox="true"/>
          <p:nvPr/>
        </p:nvSpPr>
        <p:spPr>
          <a:xfrm rot="0">
            <a:off x="8005441" y="6539446"/>
            <a:ext cx="2213980" cy="828675"/>
          </a:xfrm>
          <a:prstGeom prst="rect">
            <a:avLst/>
          </a:prstGeom>
        </p:spPr>
        <p:txBody>
          <a:bodyPr anchor="t" rtlCol="false" tIns="0" lIns="0" bIns="0" rIns="0">
            <a:spAutoFit/>
          </a:bodyPr>
          <a:lstStyle/>
          <a:p>
            <a:pPr algn="ctr">
              <a:lnSpc>
                <a:spcPts val="3286"/>
              </a:lnSpc>
            </a:pPr>
            <a:r>
              <a:rPr lang="en-US" sz="2738" spc="136">
                <a:solidFill>
                  <a:srgbClr val="FFFBFB"/>
                </a:solidFill>
                <a:latin typeface="Roboto"/>
              </a:rPr>
              <a:t>Drew Holloway</a:t>
            </a:r>
          </a:p>
        </p:txBody>
      </p:sp>
      <p:grpSp>
        <p:nvGrpSpPr>
          <p:cNvPr name="Group 7" id="7"/>
          <p:cNvGrpSpPr/>
          <p:nvPr/>
        </p:nvGrpSpPr>
        <p:grpSpPr>
          <a:xfrm rot="0">
            <a:off x="1294170" y="3772487"/>
            <a:ext cx="7389116" cy="5296841"/>
            <a:chOff x="0" y="0"/>
            <a:chExt cx="9852155" cy="7062455"/>
          </a:xfrm>
        </p:grpSpPr>
        <p:sp>
          <p:nvSpPr>
            <p:cNvPr name="TextBox 8" id="8"/>
            <p:cNvSpPr txBox="true"/>
            <p:nvPr/>
          </p:nvSpPr>
          <p:spPr>
            <a:xfrm rot="0">
              <a:off x="432140" y="6219890"/>
              <a:ext cx="2235925" cy="842565"/>
            </a:xfrm>
            <a:prstGeom prst="rect">
              <a:avLst/>
            </a:prstGeom>
          </p:spPr>
          <p:txBody>
            <a:bodyPr anchor="t" rtlCol="false" tIns="0" lIns="0" bIns="0" rIns="0">
              <a:spAutoFit/>
            </a:bodyPr>
            <a:lstStyle/>
            <a:p>
              <a:pPr algn="ctr">
                <a:lnSpc>
                  <a:spcPts val="2542"/>
                </a:lnSpc>
              </a:pPr>
              <a:r>
                <a:rPr lang="en-US" sz="1816">
                  <a:solidFill>
                    <a:srgbClr val="000000"/>
                  </a:solidFill>
                  <a:latin typeface="Roboto"/>
                </a:rPr>
                <a:t>Xây dựng</a:t>
              </a:r>
            </a:p>
            <a:p>
              <a:pPr algn="ctr">
                <a:lnSpc>
                  <a:spcPts val="2542"/>
                </a:lnSpc>
              </a:pPr>
              <a:r>
                <a:rPr lang="en-US" sz="1816">
                  <a:solidFill>
                    <a:srgbClr val="000000"/>
                  </a:solidFill>
                  <a:latin typeface="Roboto"/>
                </a:rPr>
                <a:t>81.930.000 VND</a:t>
              </a:r>
            </a:p>
          </p:txBody>
        </p:sp>
        <p:sp>
          <p:nvSpPr>
            <p:cNvPr name="TextBox 9" id="9"/>
            <p:cNvSpPr txBox="true"/>
            <p:nvPr/>
          </p:nvSpPr>
          <p:spPr>
            <a:xfrm rot="0">
              <a:off x="6559162" y="730563"/>
              <a:ext cx="2235925" cy="842565"/>
            </a:xfrm>
            <a:prstGeom prst="rect">
              <a:avLst/>
            </a:prstGeom>
          </p:spPr>
          <p:txBody>
            <a:bodyPr anchor="t" rtlCol="false" tIns="0" lIns="0" bIns="0" rIns="0">
              <a:spAutoFit/>
            </a:bodyPr>
            <a:lstStyle/>
            <a:p>
              <a:pPr algn="ctr">
                <a:lnSpc>
                  <a:spcPts val="2542"/>
                </a:lnSpc>
              </a:pPr>
              <a:r>
                <a:rPr lang="en-US" sz="1816">
                  <a:solidFill>
                    <a:srgbClr val="000000"/>
                  </a:solidFill>
                  <a:latin typeface="Roboto"/>
                </a:rPr>
                <a:t>Phân tích</a:t>
              </a:r>
            </a:p>
            <a:p>
              <a:pPr algn="ctr">
                <a:lnSpc>
                  <a:spcPts val="2542"/>
                </a:lnSpc>
              </a:pPr>
              <a:r>
                <a:rPr lang="en-US" sz="1816">
                  <a:solidFill>
                    <a:srgbClr val="000000"/>
                  </a:solidFill>
                  <a:latin typeface="Roboto"/>
                </a:rPr>
                <a:t>21.590.000 VND</a:t>
              </a:r>
            </a:p>
          </p:txBody>
        </p:sp>
        <p:sp>
          <p:nvSpPr>
            <p:cNvPr name="TextBox 10" id="10"/>
            <p:cNvSpPr txBox="true"/>
            <p:nvPr/>
          </p:nvSpPr>
          <p:spPr>
            <a:xfrm rot="0">
              <a:off x="7616230" y="3058079"/>
              <a:ext cx="2235925" cy="842565"/>
            </a:xfrm>
            <a:prstGeom prst="rect">
              <a:avLst/>
            </a:prstGeom>
          </p:spPr>
          <p:txBody>
            <a:bodyPr anchor="t" rtlCol="false" tIns="0" lIns="0" bIns="0" rIns="0">
              <a:spAutoFit/>
            </a:bodyPr>
            <a:lstStyle/>
            <a:p>
              <a:pPr algn="ctr">
                <a:lnSpc>
                  <a:spcPts val="2542"/>
                </a:lnSpc>
              </a:pPr>
              <a:r>
                <a:rPr lang="en-US" sz="1816">
                  <a:solidFill>
                    <a:srgbClr val="000000"/>
                  </a:solidFill>
                  <a:latin typeface="Roboto"/>
                </a:rPr>
                <a:t>Thiết kế</a:t>
              </a:r>
            </a:p>
            <a:p>
              <a:pPr algn="ctr">
                <a:lnSpc>
                  <a:spcPts val="2542"/>
                </a:lnSpc>
              </a:pPr>
              <a:r>
                <a:rPr lang="en-US" sz="1816">
                  <a:solidFill>
                    <a:srgbClr val="000000"/>
                  </a:solidFill>
                  <a:latin typeface="Roboto"/>
                </a:rPr>
                <a:t>13.800.000 VND</a:t>
              </a:r>
            </a:p>
          </p:txBody>
        </p:sp>
        <p:sp>
          <p:nvSpPr>
            <p:cNvPr name="TextBox 11" id="11"/>
            <p:cNvSpPr txBox="true"/>
            <p:nvPr/>
          </p:nvSpPr>
          <p:spPr>
            <a:xfrm rot="0">
              <a:off x="0" y="570323"/>
              <a:ext cx="2063192" cy="842565"/>
            </a:xfrm>
            <a:prstGeom prst="rect">
              <a:avLst/>
            </a:prstGeom>
          </p:spPr>
          <p:txBody>
            <a:bodyPr anchor="t" rtlCol="false" tIns="0" lIns="0" bIns="0" rIns="0">
              <a:spAutoFit/>
            </a:bodyPr>
            <a:lstStyle/>
            <a:p>
              <a:pPr algn="ctr">
                <a:lnSpc>
                  <a:spcPts val="2542"/>
                </a:lnSpc>
              </a:pPr>
              <a:r>
                <a:rPr lang="en-US" sz="1816">
                  <a:solidFill>
                    <a:srgbClr val="000000"/>
                  </a:solidFill>
                  <a:latin typeface="Roboto"/>
                </a:rPr>
                <a:t>Kiểm thử</a:t>
              </a:r>
            </a:p>
            <a:p>
              <a:pPr algn="ctr">
                <a:lnSpc>
                  <a:spcPts val="2542"/>
                </a:lnSpc>
              </a:pPr>
              <a:r>
                <a:rPr lang="en-US" sz="1816">
                  <a:solidFill>
                    <a:srgbClr val="000000"/>
                  </a:solidFill>
                  <a:latin typeface="Roboto"/>
                </a:rPr>
                <a:t>8.920.000 VND</a:t>
              </a:r>
            </a:p>
          </p:txBody>
        </p:sp>
        <p:sp>
          <p:nvSpPr>
            <p:cNvPr name="TextBox 12" id="12"/>
            <p:cNvSpPr txBox="true"/>
            <p:nvPr/>
          </p:nvSpPr>
          <p:spPr>
            <a:xfrm rot="0">
              <a:off x="2175861" y="-47625"/>
              <a:ext cx="2063192" cy="842565"/>
            </a:xfrm>
            <a:prstGeom prst="rect">
              <a:avLst/>
            </a:prstGeom>
          </p:spPr>
          <p:txBody>
            <a:bodyPr anchor="t" rtlCol="false" tIns="0" lIns="0" bIns="0" rIns="0">
              <a:spAutoFit/>
            </a:bodyPr>
            <a:lstStyle/>
            <a:p>
              <a:pPr algn="ctr">
                <a:lnSpc>
                  <a:spcPts val="2542"/>
                </a:lnSpc>
              </a:pPr>
              <a:r>
                <a:rPr lang="en-US" sz="1816">
                  <a:solidFill>
                    <a:srgbClr val="000000"/>
                  </a:solidFill>
                  <a:latin typeface="Roboto"/>
                </a:rPr>
                <a:t>Test thử</a:t>
              </a:r>
            </a:p>
            <a:p>
              <a:pPr algn="ctr">
                <a:lnSpc>
                  <a:spcPts val="2542"/>
                </a:lnSpc>
              </a:pPr>
              <a:r>
                <a:rPr lang="en-US" sz="1816">
                  <a:solidFill>
                    <a:srgbClr val="000000"/>
                  </a:solidFill>
                  <a:latin typeface="Roboto"/>
                </a:rPr>
                <a:t>8.750.000 VND</a:t>
              </a:r>
            </a:p>
          </p:txBody>
        </p:sp>
        <p:grpSp>
          <p:nvGrpSpPr>
            <p:cNvPr name="Group 13" id="13"/>
            <p:cNvGrpSpPr>
              <a:grpSpLocks noChangeAspect="true"/>
            </p:cNvGrpSpPr>
            <p:nvPr/>
          </p:nvGrpSpPr>
          <p:grpSpPr>
            <a:xfrm rot="0">
              <a:off x="1467584" y="888768"/>
              <a:ext cx="5505697" cy="5505697"/>
              <a:chOff x="0" y="0"/>
              <a:chExt cx="2540000" cy="2540000"/>
            </a:xfrm>
          </p:grpSpPr>
          <p:sp>
            <p:nvSpPr>
              <p:cNvPr name="Freeform 14" id="14"/>
              <p:cNvSpPr/>
              <p:nvPr/>
            </p:nvSpPr>
            <p:spPr>
              <a:xfrm flipH="false" flipV="false" rot="0">
                <a:off x="1270000" y="0"/>
                <a:ext cx="421722" cy="1270000"/>
              </a:xfrm>
              <a:custGeom>
                <a:avLst/>
                <a:gdLst/>
                <a:ahLst/>
                <a:cxnLst/>
                <a:rect r="r" b="b" t="t" l="l"/>
                <a:pathLst>
                  <a:path h="1270000" w="421722">
                    <a:moveTo>
                      <a:pt x="0" y="0"/>
                    </a:moveTo>
                    <a:cubicBezTo>
                      <a:pt x="143638" y="0"/>
                      <a:pt x="286235" y="24367"/>
                      <a:pt x="421722" y="72064"/>
                    </a:cubicBezTo>
                    <a:lnTo>
                      <a:pt x="0" y="1270000"/>
                    </a:lnTo>
                    <a:close/>
                  </a:path>
                </a:pathLst>
              </a:custGeom>
              <a:solidFill>
                <a:srgbClr val="18B6B4"/>
              </a:solidFill>
            </p:spPr>
          </p:sp>
          <p:sp>
            <p:nvSpPr>
              <p:cNvPr name="Freeform 15" id="15"/>
              <p:cNvSpPr/>
              <p:nvPr/>
            </p:nvSpPr>
            <p:spPr>
              <a:xfrm flipH="false" flipV="false" rot="0">
                <a:off x="1270000" y="52484"/>
                <a:ext cx="1216446" cy="1217516"/>
              </a:xfrm>
              <a:custGeom>
                <a:avLst/>
                <a:gdLst/>
                <a:ahLst/>
                <a:cxnLst/>
                <a:rect r="r" b="b" t="t" l="l"/>
                <a:pathLst>
                  <a:path h="1217516" w="1216446">
                    <a:moveTo>
                      <a:pt x="361323" y="0"/>
                    </a:moveTo>
                    <a:cubicBezTo>
                      <a:pt x="771887" y="121843"/>
                      <a:pt x="1093393" y="442402"/>
                      <a:pt x="1216446" y="852605"/>
                    </a:cubicBezTo>
                    <a:lnTo>
                      <a:pt x="0" y="1217516"/>
                    </a:lnTo>
                    <a:close/>
                  </a:path>
                </a:pathLst>
              </a:custGeom>
              <a:solidFill>
                <a:srgbClr val="6CE5E8"/>
              </a:solidFill>
            </p:spPr>
          </p:sp>
          <p:sp>
            <p:nvSpPr>
              <p:cNvPr name="Freeform 16" id="16"/>
              <p:cNvSpPr/>
              <p:nvPr/>
            </p:nvSpPr>
            <p:spPr>
              <a:xfrm flipH="false" flipV="false" rot="0">
                <a:off x="1270000" y="844748"/>
                <a:ext cx="1294343" cy="812612"/>
              </a:xfrm>
              <a:custGeom>
                <a:avLst/>
                <a:gdLst/>
                <a:ahLst/>
                <a:cxnLst/>
                <a:rect r="r" b="b" t="t" l="l"/>
                <a:pathLst>
                  <a:path h="812612" w="1294343">
                    <a:moveTo>
                      <a:pt x="1196687" y="0"/>
                    </a:moveTo>
                    <a:cubicBezTo>
                      <a:pt x="1289847" y="262157"/>
                      <a:pt x="1294343" y="547652"/>
                      <a:pt x="1209484" y="812613"/>
                    </a:cubicBezTo>
                    <a:lnTo>
                      <a:pt x="0" y="425252"/>
                    </a:lnTo>
                    <a:close/>
                  </a:path>
                </a:pathLst>
              </a:custGeom>
              <a:solidFill>
                <a:srgbClr val="E8BF8E"/>
              </a:solidFill>
            </p:spPr>
          </p:sp>
          <p:sp>
            <p:nvSpPr>
              <p:cNvPr name="Freeform 17" id="17"/>
              <p:cNvSpPr/>
              <p:nvPr/>
            </p:nvSpPr>
            <p:spPr>
              <a:xfrm flipH="false" flipV="false" rot="0">
                <a:off x="-101151" y="414816"/>
                <a:ext cx="2598484" cy="2173046"/>
              </a:xfrm>
              <a:custGeom>
                <a:avLst/>
                <a:gdLst/>
                <a:ahLst/>
                <a:cxnLst/>
                <a:rect r="r" b="b" t="t" l="l"/>
                <a:pathLst>
                  <a:path h="2173046" w="2598484">
                    <a:moveTo>
                      <a:pt x="2598483" y="1181612"/>
                    </a:moveTo>
                    <a:cubicBezTo>
                      <a:pt x="2463037" y="1690874"/>
                      <a:pt x="2027168" y="2063586"/>
                      <a:pt x="1503052" y="2118316"/>
                    </a:cubicBezTo>
                    <a:cubicBezTo>
                      <a:pt x="978935" y="2173046"/>
                      <a:pt x="475469" y="1898423"/>
                      <a:pt x="237734" y="1428129"/>
                    </a:cubicBezTo>
                    <a:cubicBezTo>
                      <a:pt x="0" y="957836"/>
                      <a:pt x="77392" y="389587"/>
                      <a:pt x="432237" y="0"/>
                    </a:cubicBezTo>
                    <a:lnTo>
                      <a:pt x="1371151" y="855184"/>
                    </a:lnTo>
                    <a:close/>
                  </a:path>
                </a:pathLst>
              </a:custGeom>
              <a:solidFill>
                <a:srgbClr val="CCCCCC"/>
              </a:solidFill>
            </p:spPr>
          </p:sp>
          <p:sp>
            <p:nvSpPr>
              <p:cNvPr name="Freeform 18" id="18"/>
              <p:cNvSpPr/>
              <p:nvPr/>
            </p:nvSpPr>
            <p:spPr>
              <a:xfrm flipH="false" flipV="false" rot="0">
                <a:off x="289518" y="122763"/>
                <a:ext cx="980482" cy="1147237"/>
              </a:xfrm>
              <a:custGeom>
                <a:avLst/>
                <a:gdLst/>
                <a:ahLst/>
                <a:cxnLst/>
                <a:rect r="r" b="b" t="t" l="l"/>
                <a:pathLst>
                  <a:path h="1147237" w="980482">
                    <a:moveTo>
                      <a:pt x="0" y="340048"/>
                    </a:moveTo>
                    <a:cubicBezTo>
                      <a:pt x="118519" y="196083"/>
                      <a:pt x="267288" y="79985"/>
                      <a:pt x="435737" y="0"/>
                    </a:cubicBezTo>
                    <a:lnTo>
                      <a:pt x="980482" y="1147237"/>
                    </a:lnTo>
                    <a:close/>
                  </a:path>
                </a:pathLst>
              </a:custGeom>
              <a:solidFill>
                <a:srgbClr val="F2B139"/>
              </a:solidFill>
            </p:spPr>
          </p:sp>
          <p:sp>
            <p:nvSpPr>
              <p:cNvPr name="Freeform 19" id="19"/>
              <p:cNvSpPr/>
              <p:nvPr/>
            </p:nvSpPr>
            <p:spPr>
              <a:xfrm flipH="false" flipV="false" rot="0">
                <a:off x="668598" y="2440"/>
                <a:ext cx="601402" cy="1267560"/>
              </a:xfrm>
              <a:custGeom>
                <a:avLst/>
                <a:gdLst/>
                <a:ahLst/>
                <a:cxnLst/>
                <a:rect r="r" b="b" t="t" l="l"/>
                <a:pathLst>
                  <a:path h="1267560" w="601402">
                    <a:moveTo>
                      <a:pt x="0" y="148983"/>
                    </a:moveTo>
                    <a:cubicBezTo>
                      <a:pt x="161445" y="62182"/>
                      <a:pt x="339767" y="11357"/>
                      <a:pt x="522716" y="0"/>
                    </a:cubicBezTo>
                    <a:lnTo>
                      <a:pt x="601402" y="1267560"/>
                    </a:lnTo>
                    <a:close/>
                  </a:path>
                </a:pathLst>
              </a:custGeom>
              <a:solidFill>
                <a:srgbClr val="2D8BBA"/>
              </a:solidFill>
            </p:spPr>
          </p:sp>
          <p:sp>
            <p:nvSpPr>
              <p:cNvPr name="Freeform 20" id="20"/>
              <p:cNvSpPr/>
              <p:nvPr/>
            </p:nvSpPr>
            <p:spPr>
              <a:xfrm flipH="false" flipV="false" rot="0">
                <a:off x="1128061" y="0"/>
                <a:ext cx="141939" cy="1270000"/>
              </a:xfrm>
              <a:custGeom>
                <a:avLst/>
                <a:gdLst/>
                <a:ahLst/>
                <a:cxnLst/>
                <a:rect r="r" b="b" t="t" l="l"/>
                <a:pathLst>
                  <a:path h="1270000" w="141939">
                    <a:moveTo>
                      <a:pt x="0" y="7957"/>
                    </a:moveTo>
                    <a:cubicBezTo>
                      <a:pt x="47085" y="2661"/>
                      <a:pt x="94430" y="5"/>
                      <a:pt x="141812" y="0"/>
                    </a:cubicBezTo>
                    <a:lnTo>
                      <a:pt x="141939" y="1270000"/>
                    </a:lnTo>
                    <a:close/>
                  </a:path>
                </a:pathLst>
              </a:custGeom>
              <a:solidFill>
                <a:srgbClr val="5B9A29"/>
              </a:solidFill>
            </p:spPr>
          </p:sp>
        </p:grpSp>
      </p:grpSp>
      <p:grpSp>
        <p:nvGrpSpPr>
          <p:cNvPr name="Group 21" id="21"/>
          <p:cNvGrpSpPr/>
          <p:nvPr/>
        </p:nvGrpSpPr>
        <p:grpSpPr>
          <a:xfrm rot="0">
            <a:off x="9200095" y="3772487"/>
            <a:ext cx="8146869" cy="5328354"/>
            <a:chOff x="0" y="0"/>
            <a:chExt cx="10862492" cy="7104472"/>
          </a:xfrm>
        </p:grpSpPr>
        <p:sp>
          <p:nvSpPr>
            <p:cNvPr name="TextBox 22" id="22"/>
            <p:cNvSpPr txBox="true"/>
            <p:nvPr/>
          </p:nvSpPr>
          <p:spPr>
            <a:xfrm rot="0">
              <a:off x="8577754" y="2068713"/>
              <a:ext cx="2284738" cy="849260"/>
            </a:xfrm>
            <a:prstGeom prst="rect">
              <a:avLst/>
            </a:prstGeom>
          </p:spPr>
          <p:txBody>
            <a:bodyPr anchor="t" rtlCol="false" tIns="0" lIns="0" bIns="0" rIns="0">
              <a:spAutoFit/>
            </a:bodyPr>
            <a:lstStyle/>
            <a:p>
              <a:pPr algn="ctr">
                <a:lnSpc>
                  <a:spcPts val="2598"/>
                </a:lnSpc>
              </a:pPr>
              <a:r>
                <a:rPr lang="en-US" sz="1855">
                  <a:solidFill>
                    <a:srgbClr val="000000"/>
                  </a:solidFill>
                  <a:latin typeface="Roboto"/>
                </a:rPr>
                <a:t>Nguyên vật liệu</a:t>
              </a:r>
            </a:p>
            <a:p>
              <a:pPr algn="ctr">
                <a:lnSpc>
                  <a:spcPts val="2598"/>
                </a:lnSpc>
              </a:pPr>
              <a:r>
                <a:rPr lang="en-US" sz="1855">
                  <a:solidFill>
                    <a:srgbClr val="000000"/>
                  </a:solidFill>
                  <a:latin typeface="Roboto"/>
                </a:rPr>
                <a:t>33.600.000 VND</a:t>
              </a:r>
            </a:p>
          </p:txBody>
        </p:sp>
        <p:sp>
          <p:nvSpPr>
            <p:cNvPr name="TextBox 23" id="23"/>
            <p:cNvSpPr txBox="true"/>
            <p:nvPr/>
          </p:nvSpPr>
          <p:spPr>
            <a:xfrm rot="0">
              <a:off x="0" y="4066869"/>
              <a:ext cx="2284738" cy="849260"/>
            </a:xfrm>
            <a:prstGeom prst="rect">
              <a:avLst/>
            </a:prstGeom>
          </p:spPr>
          <p:txBody>
            <a:bodyPr anchor="t" rtlCol="false" tIns="0" lIns="0" bIns="0" rIns="0">
              <a:spAutoFit/>
            </a:bodyPr>
            <a:lstStyle/>
            <a:p>
              <a:pPr algn="ctr">
                <a:lnSpc>
                  <a:spcPts val="2598"/>
                </a:lnSpc>
              </a:pPr>
              <a:r>
                <a:rPr lang="en-US" sz="1855">
                  <a:solidFill>
                    <a:srgbClr val="000000"/>
                  </a:solidFill>
                  <a:latin typeface="Roboto"/>
                </a:rPr>
                <a:t>Nhân sự</a:t>
              </a:r>
            </a:p>
            <a:p>
              <a:pPr algn="ctr">
                <a:lnSpc>
                  <a:spcPts val="2598"/>
                </a:lnSpc>
              </a:pPr>
              <a:r>
                <a:rPr lang="en-US" sz="1855">
                  <a:solidFill>
                    <a:srgbClr val="000000"/>
                  </a:solidFill>
                  <a:latin typeface="Roboto"/>
                </a:rPr>
                <a:t>33.300.000 VND</a:t>
              </a:r>
            </a:p>
          </p:txBody>
        </p:sp>
        <p:sp>
          <p:nvSpPr>
            <p:cNvPr name="TextBox 24" id="24"/>
            <p:cNvSpPr txBox="true"/>
            <p:nvPr/>
          </p:nvSpPr>
          <p:spPr>
            <a:xfrm rot="0">
              <a:off x="5369798" y="6255212"/>
              <a:ext cx="2108305" cy="849260"/>
            </a:xfrm>
            <a:prstGeom prst="rect">
              <a:avLst/>
            </a:prstGeom>
          </p:spPr>
          <p:txBody>
            <a:bodyPr anchor="t" rtlCol="false" tIns="0" lIns="0" bIns="0" rIns="0">
              <a:spAutoFit/>
            </a:bodyPr>
            <a:lstStyle/>
            <a:p>
              <a:pPr algn="ctr">
                <a:lnSpc>
                  <a:spcPts val="2598"/>
                </a:lnSpc>
              </a:pPr>
              <a:r>
                <a:rPr lang="en-US" sz="1855">
                  <a:solidFill>
                    <a:srgbClr val="000000"/>
                  </a:solidFill>
                  <a:latin typeface="Roboto"/>
                </a:rPr>
                <a:t>Cơ sở vật chất</a:t>
              </a:r>
            </a:p>
            <a:p>
              <a:pPr algn="ctr">
                <a:lnSpc>
                  <a:spcPts val="2598"/>
                </a:lnSpc>
              </a:pPr>
              <a:r>
                <a:rPr lang="en-US" sz="1855">
                  <a:solidFill>
                    <a:srgbClr val="000000"/>
                  </a:solidFill>
                  <a:latin typeface="Roboto"/>
                </a:rPr>
                <a:t>9.000.000 VND</a:t>
              </a:r>
            </a:p>
          </p:txBody>
        </p:sp>
        <p:sp>
          <p:nvSpPr>
            <p:cNvPr name="TextBox 25" id="25"/>
            <p:cNvSpPr txBox="true"/>
            <p:nvPr/>
          </p:nvSpPr>
          <p:spPr>
            <a:xfrm rot="0">
              <a:off x="3371549" y="-38100"/>
              <a:ext cx="2108305" cy="849260"/>
            </a:xfrm>
            <a:prstGeom prst="rect">
              <a:avLst/>
            </a:prstGeom>
          </p:spPr>
          <p:txBody>
            <a:bodyPr anchor="t" rtlCol="false" tIns="0" lIns="0" bIns="0" rIns="0">
              <a:spAutoFit/>
            </a:bodyPr>
            <a:lstStyle/>
            <a:p>
              <a:pPr algn="ctr">
                <a:lnSpc>
                  <a:spcPts val="2598"/>
                </a:lnSpc>
              </a:pPr>
              <a:r>
                <a:rPr lang="en-US" sz="1855">
                  <a:solidFill>
                    <a:srgbClr val="000000"/>
                  </a:solidFill>
                  <a:latin typeface="Roboto"/>
                </a:rPr>
                <a:t>Phát sinh</a:t>
              </a:r>
            </a:p>
            <a:p>
              <a:pPr algn="ctr">
                <a:lnSpc>
                  <a:spcPts val="2598"/>
                </a:lnSpc>
              </a:pPr>
              <a:r>
                <a:rPr lang="en-US" sz="1855">
                  <a:solidFill>
                    <a:srgbClr val="000000"/>
                  </a:solidFill>
                  <a:latin typeface="Roboto"/>
                </a:rPr>
                <a:t>8.400.000 VND</a:t>
              </a:r>
            </a:p>
          </p:txBody>
        </p:sp>
        <p:grpSp>
          <p:nvGrpSpPr>
            <p:cNvPr name="Group 26" id="26"/>
            <p:cNvGrpSpPr>
              <a:grpSpLocks noChangeAspect="true"/>
            </p:cNvGrpSpPr>
            <p:nvPr/>
          </p:nvGrpSpPr>
          <p:grpSpPr>
            <a:xfrm rot="0">
              <a:off x="2800818" y="905053"/>
              <a:ext cx="5283196" cy="5283196"/>
              <a:chOff x="0" y="0"/>
              <a:chExt cx="2540000" cy="2540000"/>
            </a:xfrm>
          </p:grpSpPr>
          <p:sp>
            <p:nvSpPr>
              <p:cNvPr name="Freeform 27" id="27"/>
              <p:cNvSpPr/>
              <p:nvPr/>
            </p:nvSpPr>
            <p:spPr>
              <a:xfrm flipH="false" flipV="false" rot="0">
                <a:off x="1270000" y="0"/>
                <a:ext cx="1377672" cy="2327225"/>
              </a:xfrm>
              <a:custGeom>
                <a:avLst/>
                <a:gdLst/>
                <a:ahLst/>
                <a:cxnLst/>
                <a:rect r="r" b="b" t="t" l="l"/>
                <a:pathLst>
                  <a:path h="2327225" w="1377672">
                    <a:moveTo>
                      <a:pt x="0" y="0"/>
                    </a:moveTo>
                    <a:lnTo>
                      <a:pt x="0" y="0"/>
                    </a:lnTo>
                    <a:cubicBezTo>
                      <a:pt x="559821" y="0"/>
                      <a:pt x="1053614" y="366564"/>
                      <a:pt x="1215643" y="902424"/>
                    </a:cubicBezTo>
                    <a:cubicBezTo>
                      <a:pt x="1377672" y="1438284"/>
                      <a:pt x="1169716" y="2017037"/>
                      <a:pt x="703687" y="2327225"/>
                    </a:cubicBezTo>
                    <a:lnTo>
                      <a:pt x="0" y="1270000"/>
                    </a:lnTo>
                    <a:close/>
                  </a:path>
                </a:pathLst>
              </a:custGeom>
              <a:solidFill>
                <a:srgbClr val="6CE5E8"/>
              </a:solidFill>
            </p:spPr>
          </p:sp>
          <p:sp>
            <p:nvSpPr>
              <p:cNvPr name="Freeform 28" id="28"/>
              <p:cNvSpPr/>
              <p:nvPr/>
            </p:nvSpPr>
            <p:spPr>
              <a:xfrm flipH="false" flipV="false" rot="0">
                <a:off x="1164027" y="1270000"/>
                <a:ext cx="861620" cy="1291312"/>
              </a:xfrm>
              <a:custGeom>
                <a:avLst/>
                <a:gdLst/>
                <a:ahLst/>
                <a:cxnLst/>
                <a:rect r="r" b="b" t="t" l="l"/>
                <a:pathLst>
                  <a:path h="1291312" w="861620">
                    <a:moveTo>
                      <a:pt x="861620" y="1020734"/>
                    </a:moveTo>
                    <a:cubicBezTo>
                      <a:pt x="613681" y="1204282"/>
                      <a:pt x="307411" y="1291312"/>
                      <a:pt x="0" y="1265571"/>
                    </a:cubicBezTo>
                    <a:lnTo>
                      <a:pt x="105973" y="0"/>
                    </a:lnTo>
                    <a:close/>
                  </a:path>
                </a:pathLst>
              </a:custGeom>
              <a:solidFill>
                <a:srgbClr val="4FCDCC"/>
              </a:solidFill>
            </p:spPr>
          </p:sp>
          <p:sp>
            <p:nvSpPr>
              <p:cNvPr name="Freeform 29" id="29"/>
              <p:cNvSpPr/>
              <p:nvPr/>
            </p:nvSpPr>
            <p:spPr>
              <a:xfrm flipH="false" flipV="false" rot="0">
                <a:off x="-102159" y="204974"/>
                <a:ext cx="1372159" cy="2334312"/>
              </a:xfrm>
              <a:custGeom>
                <a:avLst/>
                <a:gdLst/>
                <a:ahLst/>
                <a:cxnLst/>
                <a:rect r="r" b="b" t="t" l="l"/>
                <a:pathLst>
                  <a:path h="2334312" w="1372159">
                    <a:moveTo>
                      <a:pt x="1329571" y="2334312"/>
                    </a:moveTo>
                    <a:cubicBezTo>
                      <a:pt x="775307" y="2315715"/>
                      <a:pt x="297204" y="1939626"/>
                      <a:pt x="148602" y="1405331"/>
                    </a:cubicBezTo>
                    <a:cubicBezTo>
                      <a:pt x="0" y="871035"/>
                      <a:pt x="215267" y="302101"/>
                      <a:pt x="680335" y="0"/>
                    </a:cubicBezTo>
                    <a:lnTo>
                      <a:pt x="1372159" y="1065026"/>
                    </a:lnTo>
                    <a:close/>
                  </a:path>
                </a:pathLst>
              </a:custGeom>
              <a:solidFill>
                <a:srgbClr val="18B6B4"/>
              </a:solidFill>
            </p:spPr>
          </p:sp>
          <p:sp>
            <p:nvSpPr>
              <p:cNvPr name="Freeform 30" id="30"/>
              <p:cNvSpPr/>
              <p:nvPr/>
            </p:nvSpPr>
            <p:spPr>
              <a:xfrm flipH="false" flipV="false" rot="0">
                <a:off x="525812" y="0"/>
                <a:ext cx="744188" cy="1270000"/>
              </a:xfrm>
              <a:custGeom>
                <a:avLst/>
                <a:gdLst/>
                <a:ahLst/>
                <a:cxnLst/>
                <a:rect r="r" b="b" t="t" l="l"/>
                <a:pathLst>
                  <a:path h="1270000" w="744188">
                    <a:moveTo>
                      <a:pt x="0" y="240882"/>
                    </a:moveTo>
                    <a:cubicBezTo>
                      <a:pt x="216507" y="84319"/>
                      <a:pt x="476877" y="27"/>
                      <a:pt x="744061" y="0"/>
                    </a:cubicBezTo>
                    <a:lnTo>
                      <a:pt x="744188" y="1270000"/>
                    </a:lnTo>
                    <a:close/>
                  </a:path>
                </a:pathLst>
              </a:custGeom>
              <a:solidFill>
                <a:srgbClr val="2C92D5"/>
              </a:solidFill>
            </p:spPr>
          </p:sp>
        </p:grpSp>
      </p:grpSp>
      <p:sp>
        <p:nvSpPr>
          <p:cNvPr name="Freeform 31" id="31"/>
          <p:cNvSpPr/>
          <p:nvPr/>
        </p:nvSpPr>
        <p:spPr>
          <a:xfrm flipH="false" flipV="false" rot="0">
            <a:off x="16283919" y="128028"/>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5"/>
            <a:stretch>
              <a:fillRect l="0" t="0" r="0" b="0"/>
            </a:stretch>
          </a:blipFill>
        </p:spPr>
      </p:sp>
      <p:sp>
        <p:nvSpPr>
          <p:cNvPr name="Freeform 32" id="32"/>
          <p:cNvSpPr/>
          <p:nvPr/>
        </p:nvSpPr>
        <p:spPr>
          <a:xfrm flipH="false" flipV="false" rot="0">
            <a:off x="7300119" y="1818438"/>
            <a:ext cx="633396" cy="804545"/>
          </a:xfrm>
          <a:custGeom>
            <a:avLst/>
            <a:gdLst/>
            <a:ahLst/>
            <a:cxnLst/>
            <a:rect r="r" b="b" t="t" l="l"/>
            <a:pathLst>
              <a:path h="804545" w="633396">
                <a:moveTo>
                  <a:pt x="0" y="0"/>
                </a:moveTo>
                <a:lnTo>
                  <a:pt x="633396" y="0"/>
                </a:lnTo>
                <a:lnTo>
                  <a:pt x="633396" y="804545"/>
                </a:lnTo>
                <a:lnTo>
                  <a:pt x="0" y="8045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3" id="33"/>
          <p:cNvSpPr txBox="true"/>
          <p:nvPr/>
        </p:nvSpPr>
        <p:spPr>
          <a:xfrm rot="0">
            <a:off x="4239053" y="229766"/>
            <a:ext cx="9922085" cy="1360169"/>
          </a:xfrm>
          <a:prstGeom prst="rect">
            <a:avLst/>
          </a:prstGeom>
        </p:spPr>
        <p:txBody>
          <a:bodyPr anchor="t" rtlCol="false" tIns="0" lIns="0" bIns="0" rIns="0">
            <a:spAutoFit/>
          </a:bodyPr>
          <a:lstStyle/>
          <a:p>
            <a:pPr algn="ctr" marL="0" indent="0" lvl="0">
              <a:lnSpc>
                <a:spcPts val="11040"/>
              </a:lnSpc>
              <a:spcBef>
                <a:spcPct val="0"/>
              </a:spcBef>
            </a:pPr>
            <a:r>
              <a:rPr lang="en-US" sz="8000" spc="784">
                <a:solidFill>
                  <a:srgbClr val="231F20"/>
                </a:solidFill>
                <a:latin typeface="Roboto Bold"/>
              </a:rPr>
              <a:t>6.Nội dung chính</a:t>
            </a:r>
          </a:p>
        </p:txBody>
      </p:sp>
      <p:sp>
        <p:nvSpPr>
          <p:cNvPr name="TextBox 34" id="34"/>
          <p:cNvSpPr txBox="true"/>
          <p:nvPr/>
        </p:nvSpPr>
        <p:spPr>
          <a:xfrm rot="0">
            <a:off x="2300300" y="1833361"/>
            <a:ext cx="5376856" cy="688974"/>
          </a:xfrm>
          <a:prstGeom prst="rect">
            <a:avLst/>
          </a:prstGeom>
        </p:spPr>
        <p:txBody>
          <a:bodyPr anchor="t" rtlCol="false" tIns="0" lIns="0" bIns="0" rIns="0">
            <a:spAutoFit/>
          </a:bodyPr>
          <a:lstStyle/>
          <a:p>
            <a:pPr algn="ctr">
              <a:lnSpc>
                <a:spcPts val="5600"/>
              </a:lnSpc>
            </a:pPr>
            <a:r>
              <a:rPr lang="en-US" sz="4000">
                <a:solidFill>
                  <a:srgbClr val="231F20"/>
                </a:solidFill>
                <a:latin typeface="Roboto Bold"/>
              </a:rPr>
              <a:t>4. Quản lý chi phí</a:t>
            </a:r>
          </a:p>
        </p:txBody>
      </p:sp>
      <p:sp>
        <p:nvSpPr>
          <p:cNvPr name="TextBox 35" id="35"/>
          <p:cNvSpPr txBox="true"/>
          <p:nvPr/>
        </p:nvSpPr>
        <p:spPr>
          <a:xfrm rot="0">
            <a:off x="6279017" y="8568630"/>
            <a:ext cx="5294829" cy="896620"/>
          </a:xfrm>
          <a:prstGeom prst="rect">
            <a:avLst/>
          </a:prstGeom>
        </p:spPr>
        <p:txBody>
          <a:bodyPr anchor="t" rtlCol="false" tIns="0" lIns="0" bIns="0" rIns="0">
            <a:spAutoFit/>
          </a:bodyPr>
          <a:lstStyle/>
          <a:p>
            <a:pPr algn="ctr">
              <a:lnSpc>
                <a:spcPts val="7279"/>
              </a:lnSpc>
            </a:pPr>
            <a:r>
              <a:rPr lang="en-US" sz="5199">
                <a:solidFill>
                  <a:srgbClr val="000000"/>
                </a:solidFill>
                <a:latin typeface="Roboto Bold"/>
              </a:rPr>
              <a:t>195.180.000 VNĐ</a:t>
            </a:r>
          </a:p>
        </p:txBody>
      </p:sp>
      <p:sp>
        <p:nvSpPr>
          <p:cNvPr name="TextBox 36" id="36"/>
          <p:cNvSpPr txBox="true"/>
          <p:nvPr/>
        </p:nvSpPr>
        <p:spPr>
          <a:xfrm rot="0">
            <a:off x="1827404" y="2898964"/>
            <a:ext cx="6322647" cy="615949"/>
          </a:xfrm>
          <a:prstGeom prst="rect">
            <a:avLst/>
          </a:prstGeom>
        </p:spPr>
        <p:txBody>
          <a:bodyPr anchor="t" rtlCol="false" tIns="0" lIns="0" bIns="0" rIns="0">
            <a:spAutoFit/>
          </a:bodyPr>
          <a:lstStyle/>
          <a:p>
            <a:pPr algn="ctr">
              <a:lnSpc>
                <a:spcPts val="4900"/>
              </a:lnSpc>
            </a:pPr>
            <a:r>
              <a:rPr lang="en-US" sz="3500">
                <a:solidFill>
                  <a:srgbClr val="5B9A29"/>
                </a:solidFill>
                <a:latin typeface="Roboto Bold"/>
              </a:rPr>
              <a:t>Tổng chi phí theo giai đoạn</a:t>
            </a:r>
          </a:p>
        </p:txBody>
      </p:sp>
      <p:sp>
        <p:nvSpPr>
          <p:cNvPr name="TextBox 37" id="37"/>
          <p:cNvSpPr txBox="true"/>
          <p:nvPr/>
        </p:nvSpPr>
        <p:spPr>
          <a:xfrm rot="0">
            <a:off x="11423775" y="2898964"/>
            <a:ext cx="3699510" cy="615949"/>
          </a:xfrm>
          <a:prstGeom prst="rect">
            <a:avLst/>
          </a:prstGeom>
        </p:spPr>
        <p:txBody>
          <a:bodyPr anchor="t" rtlCol="false" tIns="0" lIns="0" bIns="0" rIns="0">
            <a:spAutoFit/>
          </a:bodyPr>
          <a:lstStyle/>
          <a:p>
            <a:pPr algn="ctr">
              <a:lnSpc>
                <a:spcPts val="4900"/>
              </a:lnSpc>
            </a:pPr>
            <a:r>
              <a:rPr lang="en-US" sz="3500">
                <a:solidFill>
                  <a:srgbClr val="5B9A29"/>
                </a:solidFill>
                <a:latin typeface="Roboto Bold"/>
              </a:rPr>
              <a:t>Tổng chi phí dự án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13662994" y="337474"/>
            <a:ext cx="4296549" cy="9570246"/>
            <a:chOff x="0" y="0"/>
            <a:chExt cx="1131601" cy="2520559"/>
          </a:xfrm>
        </p:grpSpPr>
        <p:sp>
          <p:nvSpPr>
            <p:cNvPr name="Freeform 3" id="3"/>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4" id="4"/>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3334702" y="3831629"/>
            <a:ext cx="7440116" cy="1032847"/>
          </a:xfrm>
          <a:custGeom>
            <a:avLst/>
            <a:gdLst/>
            <a:ahLst/>
            <a:cxnLst/>
            <a:rect r="r" b="b" t="t" l="l"/>
            <a:pathLst>
              <a:path h="1032847" w="7440116">
                <a:moveTo>
                  <a:pt x="0" y="0"/>
                </a:moveTo>
                <a:lnTo>
                  <a:pt x="7440116" y="0"/>
                </a:lnTo>
                <a:lnTo>
                  <a:pt x="7440116" y="1032847"/>
                </a:lnTo>
                <a:lnTo>
                  <a:pt x="0" y="1032847"/>
                </a:lnTo>
                <a:lnTo>
                  <a:pt x="0" y="0"/>
                </a:lnTo>
                <a:close/>
              </a:path>
            </a:pathLst>
          </a:custGeom>
          <a:blipFill>
            <a:blip r:embed="rId2"/>
            <a:stretch>
              <a:fillRect l="0" t="-86495" r="-31086" b="0"/>
            </a:stretch>
          </a:blipFill>
        </p:spPr>
      </p:sp>
      <p:grpSp>
        <p:nvGrpSpPr>
          <p:cNvPr name="Group 6" id="6"/>
          <p:cNvGrpSpPr/>
          <p:nvPr/>
        </p:nvGrpSpPr>
        <p:grpSpPr>
          <a:xfrm rot="0">
            <a:off x="3334702" y="2957466"/>
            <a:ext cx="7440116" cy="1413214"/>
            <a:chOff x="0" y="0"/>
            <a:chExt cx="2850631" cy="541463"/>
          </a:xfrm>
        </p:grpSpPr>
        <p:sp>
          <p:nvSpPr>
            <p:cNvPr name="Freeform 7" id="7"/>
            <p:cNvSpPr/>
            <p:nvPr/>
          </p:nvSpPr>
          <p:spPr>
            <a:xfrm flipH="false" flipV="false" rot="0">
              <a:off x="0" y="0"/>
              <a:ext cx="2850630" cy="541463"/>
            </a:xfrm>
            <a:custGeom>
              <a:avLst/>
              <a:gdLst/>
              <a:ahLst/>
              <a:cxnLst/>
              <a:rect r="r" b="b" t="t" l="l"/>
              <a:pathLst>
                <a:path h="541463" w="2850630">
                  <a:moveTo>
                    <a:pt x="0" y="0"/>
                  </a:moveTo>
                  <a:lnTo>
                    <a:pt x="2850630" y="0"/>
                  </a:lnTo>
                  <a:lnTo>
                    <a:pt x="2850630" y="541463"/>
                  </a:lnTo>
                  <a:lnTo>
                    <a:pt x="0" y="541463"/>
                  </a:lnTo>
                  <a:close/>
                </a:path>
              </a:pathLst>
            </a:custGeom>
            <a:solidFill>
              <a:srgbClr val="EFEFEF"/>
            </a:solidFill>
          </p:spPr>
        </p:sp>
        <p:sp>
          <p:nvSpPr>
            <p:cNvPr name="TextBox 8" id="8"/>
            <p:cNvSpPr txBox="true"/>
            <p:nvPr/>
          </p:nvSpPr>
          <p:spPr>
            <a:xfrm>
              <a:off x="0" y="-19050"/>
              <a:ext cx="2850631" cy="560513"/>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3625875" y="3171475"/>
            <a:ext cx="838385" cy="850759"/>
          </a:xfrm>
          <a:custGeom>
            <a:avLst/>
            <a:gdLst/>
            <a:ahLst/>
            <a:cxnLst/>
            <a:rect r="r" b="b" t="t" l="l"/>
            <a:pathLst>
              <a:path h="850759" w="838385">
                <a:moveTo>
                  <a:pt x="0" y="0"/>
                </a:moveTo>
                <a:lnTo>
                  <a:pt x="838385" y="0"/>
                </a:lnTo>
                <a:lnTo>
                  <a:pt x="838385" y="850759"/>
                </a:lnTo>
                <a:lnTo>
                  <a:pt x="0" y="850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3292794" y="7324918"/>
            <a:ext cx="6627496" cy="6800602"/>
          </a:xfrm>
          <a:custGeom>
            <a:avLst/>
            <a:gdLst/>
            <a:ahLst/>
            <a:cxnLst/>
            <a:rect r="r" b="b" t="t" l="l"/>
            <a:pathLst>
              <a:path h="6800602" w="6627496">
                <a:moveTo>
                  <a:pt x="0" y="0"/>
                </a:moveTo>
                <a:lnTo>
                  <a:pt x="6627496" y="0"/>
                </a:lnTo>
                <a:lnTo>
                  <a:pt x="6627496" y="6800603"/>
                </a:lnTo>
                <a:lnTo>
                  <a:pt x="0" y="68006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3419290" y="5564593"/>
            <a:ext cx="7440116" cy="1032847"/>
          </a:xfrm>
          <a:custGeom>
            <a:avLst/>
            <a:gdLst/>
            <a:ahLst/>
            <a:cxnLst/>
            <a:rect r="r" b="b" t="t" l="l"/>
            <a:pathLst>
              <a:path h="1032847" w="7440116">
                <a:moveTo>
                  <a:pt x="0" y="0"/>
                </a:moveTo>
                <a:lnTo>
                  <a:pt x="7440117" y="0"/>
                </a:lnTo>
                <a:lnTo>
                  <a:pt x="7440117" y="1032847"/>
                </a:lnTo>
                <a:lnTo>
                  <a:pt x="0" y="1032847"/>
                </a:lnTo>
                <a:lnTo>
                  <a:pt x="0" y="0"/>
                </a:lnTo>
                <a:close/>
              </a:path>
            </a:pathLst>
          </a:custGeom>
          <a:blipFill>
            <a:blip r:embed="rId2"/>
            <a:stretch>
              <a:fillRect l="0" t="-86495" r="-31086" b="0"/>
            </a:stretch>
          </a:blipFill>
        </p:spPr>
      </p:sp>
      <p:grpSp>
        <p:nvGrpSpPr>
          <p:cNvPr name="Group 12" id="12"/>
          <p:cNvGrpSpPr/>
          <p:nvPr/>
        </p:nvGrpSpPr>
        <p:grpSpPr>
          <a:xfrm rot="0">
            <a:off x="3419290" y="4690431"/>
            <a:ext cx="7440116" cy="1413214"/>
            <a:chOff x="0" y="0"/>
            <a:chExt cx="2850631" cy="541463"/>
          </a:xfrm>
        </p:grpSpPr>
        <p:sp>
          <p:nvSpPr>
            <p:cNvPr name="Freeform 13" id="13"/>
            <p:cNvSpPr/>
            <p:nvPr/>
          </p:nvSpPr>
          <p:spPr>
            <a:xfrm flipH="false" flipV="false" rot="0">
              <a:off x="0" y="0"/>
              <a:ext cx="2850630" cy="541463"/>
            </a:xfrm>
            <a:custGeom>
              <a:avLst/>
              <a:gdLst/>
              <a:ahLst/>
              <a:cxnLst/>
              <a:rect r="r" b="b" t="t" l="l"/>
              <a:pathLst>
                <a:path h="541463" w="2850630">
                  <a:moveTo>
                    <a:pt x="0" y="0"/>
                  </a:moveTo>
                  <a:lnTo>
                    <a:pt x="2850630" y="0"/>
                  </a:lnTo>
                  <a:lnTo>
                    <a:pt x="2850630" y="541463"/>
                  </a:lnTo>
                  <a:lnTo>
                    <a:pt x="0" y="541463"/>
                  </a:lnTo>
                  <a:close/>
                </a:path>
              </a:pathLst>
            </a:custGeom>
            <a:solidFill>
              <a:srgbClr val="EFEFEF"/>
            </a:solidFill>
          </p:spPr>
        </p:sp>
        <p:sp>
          <p:nvSpPr>
            <p:cNvPr name="TextBox 14" id="14"/>
            <p:cNvSpPr txBox="true"/>
            <p:nvPr/>
          </p:nvSpPr>
          <p:spPr>
            <a:xfrm>
              <a:off x="0" y="-19050"/>
              <a:ext cx="2850631" cy="560513"/>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3710463" y="4904439"/>
            <a:ext cx="838385" cy="850759"/>
          </a:xfrm>
          <a:custGeom>
            <a:avLst/>
            <a:gdLst/>
            <a:ahLst/>
            <a:cxnLst/>
            <a:rect r="r" b="b" t="t" l="l"/>
            <a:pathLst>
              <a:path h="850759" w="838385">
                <a:moveTo>
                  <a:pt x="0" y="0"/>
                </a:moveTo>
                <a:lnTo>
                  <a:pt x="838385" y="0"/>
                </a:lnTo>
                <a:lnTo>
                  <a:pt x="838385" y="850760"/>
                </a:lnTo>
                <a:lnTo>
                  <a:pt x="0" y="8507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3419290" y="7463582"/>
            <a:ext cx="7440116" cy="1017375"/>
          </a:xfrm>
          <a:custGeom>
            <a:avLst/>
            <a:gdLst/>
            <a:ahLst/>
            <a:cxnLst/>
            <a:rect r="r" b="b" t="t" l="l"/>
            <a:pathLst>
              <a:path h="1017375" w="7440116">
                <a:moveTo>
                  <a:pt x="0" y="0"/>
                </a:moveTo>
                <a:lnTo>
                  <a:pt x="7440117" y="0"/>
                </a:lnTo>
                <a:lnTo>
                  <a:pt x="7440117" y="1017375"/>
                </a:lnTo>
                <a:lnTo>
                  <a:pt x="0" y="1017375"/>
                </a:lnTo>
                <a:lnTo>
                  <a:pt x="0" y="0"/>
                </a:lnTo>
                <a:close/>
              </a:path>
            </a:pathLst>
          </a:custGeom>
          <a:blipFill>
            <a:blip r:embed="rId2"/>
            <a:stretch>
              <a:fillRect l="0" t="-89331" r="-31086" b="0"/>
            </a:stretch>
          </a:blipFill>
        </p:spPr>
      </p:sp>
      <p:grpSp>
        <p:nvGrpSpPr>
          <p:cNvPr name="Group 17" id="17"/>
          <p:cNvGrpSpPr/>
          <p:nvPr/>
        </p:nvGrpSpPr>
        <p:grpSpPr>
          <a:xfrm rot="0">
            <a:off x="3419290" y="6589419"/>
            <a:ext cx="7440116" cy="1413214"/>
            <a:chOff x="0" y="0"/>
            <a:chExt cx="2850631" cy="541463"/>
          </a:xfrm>
        </p:grpSpPr>
        <p:sp>
          <p:nvSpPr>
            <p:cNvPr name="Freeform 18" id="18"/>
            <p:cNvSpPr/>
            <p:nvPr/>
          </p:nvSpPr>
          <p:spPr>
            <a:xfrm flipH="false" flipV="false" rot="0">
              <a:off x="0" y="0"/>
              <a:ext cx="2850630" cy="541463"/>
            </a:xfrm>
            <a:custGeom>
              <a:avLst/>
              <a:gdLst/>
              <a:ahLst/>
              <a:cxnLst/>
              <a:rect r="r" b="b" t="t" l="l"/>
              <a:pathLst>
                <a:path h="541463" w="2850630">
                  <a:moveTo>
                    <a:pt x="0" y="0"/>
                  </a:moveTo>
                  <a:lnTo>
                    <a:pt x="2850630" y="0"/>
                  </a:lnTo>
                  <a:lnTo>
                    <a:pt x="2850630" y="541463"/>
                  </a:lnTo>
                  <a:lnTo>
                    <a:pt x="0" y="541463"/>
                  </a:lnTo>
                  <a:close/>
                </a:path>
              </a:pathLst>
            </a:custGeom>
            <a:solidFill>
              <a:srgbClr val="EFEFEF"/>
            </a:solidFill>
          </p:spPr>
        </p:sp>
        <p:sp>
          <p:nvSpPr>
            <p:cNvPr name="TextBox 19" id="19"/>
            <p:cNvSpPr txBox="true"/>
            <p:nvPr/>
          </p:nvSpPr>
          <p:spPr>
            <a:xfrm>
              <a:off x="0" y="-19050"/>
              <a:ext cx="2850631" cy="560513"/>
            </a:xfrm>
            <a:prstGeom prst="rect">
              <a:avLst/>
            </a:prstGeom>
          </p:spPr>
          <p:txBody>
            <a:bodyPr anchor="ctr" rtlCol="false" tIns="50800" lIns="50800" bIns="50800" rIns="50800"/>
            <a:lstStyle/>
            <a:p>
              <a:pPr algn="ctr">
                <a:lnSpc>
                  <a:spcPts val="2859"/>
                </a:lnSpc>
              </a:pPr>
            </a:p>
          </p:txBody>
        </p:sp>
      </p:grpSp>
      <p:sp>
        <p:nvSpPr>
          <p:cNvPr name="Freeform 20" id="20"/>
          <p:cNvSpPr/>
          <p:nvPr/>
        </p:nvSpPr>
        <p:spPr>
          <a:xfrm flipH="false" flipV="false" rot="0">
            <a:off x="3710463" y="6803428"/>
            <a:ext cx="838385" cy="850759"/>
          </a:xfrm>
          <a:custGeom>
            <a:avLst/>
            <a:gdLst/>
            <a:ahLst/>
            <a:cxnLst/>
            <a:rect r="r" b="b" t="t" l="l"/>
            <a:pathLst>
              <a:path h="850759" w="838385">
                <a:moveTo>
                  <a:pt x="0" y="0"/>
                </a:moveTo>
                <a:lnTo>
                  <a:pt x="838385" y="0"/>
                </a:lnTo>
                <a:lnTo>
                  <a:pt x="838385" y="850759"/>
                </a:lnTo>
                <a:lnTo>
                  <a:pt x="0" y="850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16283919" y="128028"/>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7"/>
            <a:stretch>
              <a:fillRect l="0" t="0" r="0" b="0"/>
            </a:stretch>
          </a:blipFill>
        </p:spPr>
      </p:sp>
      <p:sp>
        <p:nvSpPr>
          <p:cNvPr name="TextBox 22" id="22"/>
          <p:cNvSpPr txBox="true"/>
          <p:nvPr/>
        </p:nvSpPr>
        <p:spPr>
          <a:xfrm rot="0">
            <a:off x="3710463" y="-21346"/>
            <a:ext cx="10336967" cy="1461163"/>
          </a:xfrm>
          <a:prstGeom prst="rect">
            <a:avLst/>
          </a:prstGeom>
        </p:spPr>
        <p:txBody>
          <a:bodyPr anchor="t" rtlCol="false" tIns="0" lIns="0" bIns="0" rIns="0">
            <a:spAutoFit/>
          </a:bodyPr>
          <a:lstStyle/>
          <a:p>
            <a:pPr>
              <a:lnSpc>
                <a:spcPts val="11843"/>
              </a:lnSpc>
            </a:pPr>
            <a:r>
              <a:rPr lang="en-US" sz="8582" spc="841">
                <a:solidFill>
                  <a:srgbClr val="231F20"/>
                </a:solidFill>
                <a:latin typeface="Roboto Bold"/>
              </a:rPr>
              <a:t>6.Nội dung chính</a:t>
            </a:r>
          </a:p>
        </p:txBody>
      </p:sp>
      <p:sp>
        <p:nvSpPr>
          <p:cNvPr name="TextBox 23" id="23"/>
          <p:cNvSpPr txBox="true"/>
          <p:nvPr/>
        </p:nvSpPr>
        <p:spPr>
          <a:xfrm rot="0">
            <a:off x="4997265" y="3448893"/>
            <a:ext cx="7132181" cy="428387"/>
          </a:xfrm>
          <a:prstGeom prst="rect">
            <a:avLst/>
          </a:prstGeom>
        </p:spPr>
        <p:txBody>
          <a:bodyPr anchor="t" rtlCol="false" tIns="0" lIns="0" bIns="0" rIns="0">
            <a:spAutoFit/>
          </a:bodyPr>
          <a:lstStyle/>
          <a:p>
            <a:pPr algn="l" marL="0" indent="0" lvl="0">
              <a:lnSpc>
                <a:spcPts val="3464"/>
              </a:lnSpc>
              <a:spcBef>
                <a:spcPct val="0"/>
              </a:spcBef>
            </a:pPr>
            <a:r>
              <a:rPr lang="en-US" sz="2510" spc="246">
                <a:solidFill>
                  <a:srgbClr val="231F20"/>
                </a:solidFill>
                <a:latin typeface="Roboto"/>
              </a:rPr>
              <a:t>Mục đích chất lượng dự án</a:t>
            </a:r>
          </a:p>
        </p:txBody>
      </p:sp>
      <p:sp>
        <p:nvSpPr>
          <p:cNvPr name="TextBox 24" id="24"/>
          <p:cNvSpPr txBox="true"/>
          <p:nvPr/>
        </p:nvSpPr>
        <p:spPr>
          <a:xfrm rot="0">
            <a:off x="5081853" y="5181857"/>
            <a:ext cx="7132181" cy="428387"/>
          </a:xfrm>
          <a:prstGeom prst="rect">
            <a:avLst/>
          </a:prstGeom>
        </p:spPr>
        <p:txBody>
          <a:bodyPr anchor="t" rtlCol="false" tIns="0" lIns="0" bIns="0" rIns="0">
            <a:spAutoFit/>
          </a:bodyPr>
          <a:lstStyle/>
          <a:p>
            <a:pPr algn="l" marL="0" indent="0" lvl="0">
              <a:lnSpc>
                <a:spcPts val="3464"/>
              </a:lnSpc>
              <a:spcBef>
                <a:spcPct val="0"/>
              </a:spcBef>
            </a:pPr>
            <a:r>
              <a:rPr lang="en-US" sz="2510" spc="246">
                <a:solidFill>
                  <a:srgbClr val="231F20"/>
                </a:solidFill>
                <a:latin typeface="Roboto"/>
              </a:rPr>
              <a:t>Cách nắm bắt chất lượng</a:t>
            </a:r>
          </a:p>
        </p:txBody>
      </p:sp>
      <p:sp>
        <p:nvSpPr>
          <p:cNvPr name="TextBox 25" id="25"/>
          <p:cNvSpPr txBox="true"/>
          <p:nvPr/>
        </p:nvSpPr>
        <p:spPr>
          <a:xfrm rot="0">
            <a:off x="5081853" y="7080846"/>
            <a:ext cx="7132181" cy="428387"/>
          </a:xfrm>
          <a:prstGeom prst="rect">
            <a:avLst/>
          </a:prstGeom>
        </p:spPr>
        <p:txBody>
          <a:bodyPr anchor="t" rtlCol="false" tIns="0" lIns="0" bIns="0" rIns="0">
            <a:spAutoFit/>
          </a:bodyPr>
          <a:lstStyle/>
          <a:p>
            <a:pPr algn="l" marL="0" indent="0" lvl="0">
              <a:lnSpc>
                <a:spcPts val="3464"/>
              </a:lnSpc>
              <a:spcBef>
                <a:spcPct val="0"/>
              </a:spcBef>
            </a:pPr>
            <a:r>
              <a:rPr lang="en-US" sz="2510" spc="246">
                <a:solidFill>
                  <a:srgbClr val="231F20"/>
                </a:solidFill>
                <a:latin typeface="Roboto"/>
              </a:rPr>
              <a:t>Kiểm soát chất lượng</a:t>
            </a:r>
          </a:p>
        </p:txBody>
      </p:sp>
      <p:sp>
        <p:nvSpPr>
          <p:cNvPr name="TextBox 26" id="26"/>
          <p:cNvSpPr txBox="true"/>
          <p:nvPr/>
        </p:nvSpPr>
        <p:spPr>
          <a:xfrm rot="0">
            <a:off x="562253" y="1563642"/>
            <a:ext cx="5376856" cy="688974"/>
          </a:xfrm>
          <a:prstGeom prst="rect">
            <a:avLst/>
          </a:prstGeom>
        </p:spPr>
        <p:txBody>
          <a:bodyPr anchor="t" rtlCol="false" tIns="0" lIns="0" bIns="0" rIns="0">
            <a:spAutoFit/>
          </a:bodyPr>
          <a:lstStyle/>
          <a:p>
            <a:pPr algn="ctr">
              <a:lnSpc>
                <a:spcPts val="5600"/>
              </a:lnSpc>
            </a:pPr>
            <a:r>
              <a:rPr lang="en-US" sz="4000">
                <a:solidFill>
                  <a:srgbClr val="231F20"/>
                </a:solidFill>
                <a:latin typeface="Roboto Bold"/>
              </a:rPr>
              <a:t>5. Quản lý chất lượng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13682044" y="337474"/>
            <a:ext cx="4296549" cy="9570246"/>
            <a:chOff x="0" y="0"/>
            <a:chExt cx="1131601" cy="2520559"/>
          </a:xfrm>
        </p:grpSpPr>
        <p:sp>
          <p:nvSpPr>
            <p:cNvPr name="Freeform 3" id="3"/>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4" id="4"/>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373631" y="2743394"/>
            <a:ext cx="7440116" cy="1032847"/>
          </a:xfrm>
          <a:custGeom>
            <a:avLst/>
            <a:gdLst/>
            <a:ahLst/>
            <a:cxnLst/>
            <a:rect r="r" b="b" t="t" l="l"/>
            <a:pathLst>
              <a:path h="1032847" w="7440116">
                <a:moveTo>
                  <a:pt x="0" y="0"/>
                </a:moveTo>
                <a:lnTo>
                  <a:pt x="7440117" y="0"/>
                </a:lnTo>
                <a:lnTo>
                  <a:pt x="7440117" y="1032847"/>
                </a:lnTo>
                <a:lnTo>
                  <a:pt x="0" y="1032847"/>
                </a:lnTo>
                <a:lnTo>
                  <a:pt x="0" y="0"/>
                </a:lnTo>
                <a:close/>
              </a:path>
            </a:pathLst>
          </a:custGeom>
          <a:blipFill>
            <a:blip r:embed="rId2"/>
            <a:stretch>
              <a:fillRect l="0" t="-86495" r="-31086" b="0"/>
            </a:stretch>
          </a:blipFill>
        </p:spPr>
      </p:sp>
      <p:grpSp>
        <p:nvGrpSpPr>
          <p:cNvPr name="Group 6" id="6"/>
          <p:cNvGrpSpPr/>
          <p:nvPr/>
        </p:nvGrpSpPr>
        <p:grpSpPr>
          <a:xfrm rot="0">
            <a:off x="762936" y="2332782"/>
            <a:ext cx="7440116" cy="1003546"/>
            <a:chOff x="0" y="0"/>
            <a:chExt cx="2850631" cy="384502"/>
          </a:xfrm>
        </p:grpSpPr>
        <p:sp>
          <p:nvSpPr>
            <p:cNvPr name="Freeform 7" id="7"/>
            <p:cNvSpPr/>
            <p:nvPr/>
          </p:nvSpPr>
          <p:spPr>
            <a:xfrm flipH="false" flipV="false" rot="0">
              <a:off x="0" y="0"/>
              <a:ext cx="2850630" cy="384502"/>
            </a:xfrm>
            <a:custGeom>
              <a:avLst/>
              <a:gdLst/>
              <a:ahLst/>
              <a:cxnLst/>
              <a:rect r="r" b="b" t="t" l="l"/>
              <a:pathLst>
                <a:path h="384502" w="2850630">
                  <a:moveTo>
                    <a:pt x="0" y="0"/>
                  </a:moveTo>
                  <a:lnTo>
                    <a:pt x="2850630" y="0"/>
                  </a:lnTo>
                  <a:lnTo>
                    <a:pt x="2850630" y="384502"/>
                  </a:lnTo>
                  <a:lnTo>
                    <a:pt x="0" y="384502"/>
                  </a:lnTo>
                  <a:close/>
                </a:path>
              </a:pathLst>
            </a:custGeom>
            <a:solidFill>
              <a:srgbClr val="EFEFEF"/>
            </a:solidFill>
          </p:spPr>
        </p:sp>
        <p:sp>
          <p:nvSpPr>
            <p:cNvPr name="TextBox 8" id="8"/>
            <p:cNvSpPr txBox="true"/>
            <p:nvPr/>
          </p:nvSpPr>
          <p:spPr>
            <a:xfrm>
              <a:off x="0" y="-19050"/>
              <a:ext cx="2850631" cy="403552"/>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028700" y="2485569"/>
            <a:ext cx="703485" cy="713869"/>
          </a:xfrm>
          <a:custGeom>
            <a:avLst/>
            <a:gdLst/>
            <a:ahLst/>
            <a:cxnLst/>
            <a:rect r="r" b="b" t="t" l="l"/>
            <a:pathLst>
              <a:path h="713869" w="703485">
                <a:moveTo>
                  <a:pt x="0" y="0"/>
                </a:moveTo>
                <a:lnTo>
                  <a:pt x="703485" y="0"/>
                </a:lnTo>
                <a:lnTo>
                  <a:pt x="703485" y="713869"/>
                </a:lnTo>
                <a:lnTo>
                  <a:pt x="0" y="7138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3292794" y="7324918"/>
            <a:ext cx="6627496" cy="6800602"/>
          </a:xfrm>
          <a:custGeom>
            <a:avLst/>
            <a:gdLst/>
            <a:ahLst/>
            <a:cxnLst/>
            <a:rect r="r" b="b" t="t" l="l"/>
            <a:pathLst>
              <a:path h="6800602" w="6627496">
                <a:moveTo>
                  <a:pt x="0" y="0"/>
                </a:moveTo>
                <a:lnTo>
                  <a:pt x="6627496" y="0"/>
                </a:lnTo>
                <a:lnTo>
                  <a:pt x="6627496" y="6800603"/>
                </a:lnTo>
                <a:lnTo>
                  <a:pt x="0" y="68006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3200425" y="3776241"/>
            <a:ext cx="9726798" cy="6050461"/>
          </a:xfrm>
          <a:custGeom>
            <a:avLst/>
            <a:gdLst/>
            <a:ahLst/>
            <a:cxnLst/>
            <a:rect r="r" b="b" t="t" l="l"/>
            <a:pathLst>
              <a:path h="6050461" w="9726798">
                <a:moveTo>
                  <a:pt x="0" y="0"/>
                </a:moveTo>
                <a:lnTo>
                  <a:pt x="9726798" y="0"/>
                </a:lnTo>
                <a:lnTo>
                  <a:pt x="9726798" y="6050460"/>
                </a:lnTo>
                <a:lnTo>
                  <a:pt x="0" y="6050460"/>
                </a:lnTo>
                <a:lnTo>
                  <a:pt x="0" y="0"/>
                </a:lnTo>
                <a:close/>
              </a:path>
            </a:pathLst>
          </a:custGeom>
          <a:blipFill>
            <a:blip r:embed="rId7"/>
            <a:stretch>
              <a:fillRect l="0" t="-1668" r="0" b="-1668"/>
            </a:stretch>
          </a:blipFill>
        </p:spPr>
      </p:sp>
      <p:sp>
        <p:nvSpPr>
          <p:cNvPr name="TextBox 12" id="12"/>
          <p:cNvSpPr txBox="true"/>
          <p:nvPr/>
        </p:nvSpPr>
        <p:spPr>
          <a:xfrm rot="0">
            <a:off x="3710463" y="-21346"/>
            <a:ext cx="10176231" cy="1461163"/>
          </a:xfrm>
          <a:prstGeom prst="rect">
            <a:avLst/>
          </a:prstGeom>
        </p:spPr>
        <p:txBody>
          <a:bodyPr anchor="t" rtlCol="false" tIns="0" lIns="0" bIns="0" rIns="0">
            <a:spAutoFit/>
          </a:bodyPr>
          <a:lstStyle/>
          <a:p>
            <a:pPr>
              <a:lnSpc>
                <a:spcPts val="11843"/>
              </a:lnSpc>
            </a:pPr>
            <a:r>
              <a:rPr lang="en-US" sz="8582" spc="841">
                <a:solidFill>
                  <a:srgbClr val="231F20"/>
                </a:solidFill>
                <a:latin typeface="Roboto Bold"/>
              </a:rPr>
              <a:t>6.Nội dung chính</a:t>
            </a:r>
          </a:p>
        </p:txBody>
      </p:sp>
      <p:sp>
        <p:nvSpPr>
          <p:cNvPr name="TextBox 13" id="13"/>
          <p:cNvSpPr txBox="true"/>
          <p:nvPr/>
        </p:nvSpPr>
        <p:spPr>
          <a:xfrm rot="0">
            <a:off x="2425499" y="2695769"/>
            <a:ext cx="7132181" cy="428387"/>
          </a:xfrm>
          <a:prstGeom prst="rect">
            <a:avLst/>
          </a:prstGeom>
        </p:spPr>
        <p:txBody>
          <a:bodyPr anchor="t" rtlCol="false" tIns="0" lIns="0" bIns="0" rIns="0">
            <a:spAutoFit/>
          </a:bodyPr>
          <a:lstStyle/>
          <a:p>
            <a:pPr algn="l" marL="0" indent="0" lvl="0">
              <a:lnSpc>
                <a:spcPts val="3464"/>
              </a:lnSpc>
              <a:spcBef>
                <a:spcPct val="0"/>
              </a:spcBef>
            </a:pPr>
            <a:r>
              <a:rPr lang="en-US" sz="2510" spc="246">
                <a:solidFill>
                  <a:srgbClr val="231F20"/>
                </a:solidFill>
                <a:latin typeface="Roboto"/>
              </a:rPr>
              <a:t>Sơ đồ Cause and Effect</a:t>
            </a:r>
          </a:p>
        </p:txBody>
      </p:sp>
      <p:sp>
        <p:nvSpPr>
          <p:cNvPr name="TextBox 14" id="14"/>
          <p:cNvSpPr txBox="true"/>
          <p:nvPr/>
        </p:nvSpPr>
        <p:spPr>
          <a:xfrm rot="0">
            <a:off x="614734" y="1449342"/>
            <a:ext cx="5376856" cy="615949"/>
          </a:xfrm>
          <a:prstGeom prst="rect">
            <a:avLst/>
          </a:prstGeom>
        </p:spPr>
        <p:txBody>
          <a:bodyPr anchor="t" rtlCol="false" tIns="0" lIns="0" bIns="0" rIns="0">
            <a:spAutoFit/>
          </a:bodyPr>
          <a:lstStyle/>
          <a:p>
            <a:pPr algn="ctr">
              <a:lnSpc>
                <a:spcPts val="4900"/>
              </a:lnSpc>
            </a:pPr>
            <a:r>
              <a:rPr lang="en-US" sz="3500">
                <a:solidFill>
                  <a:srgbClr val="231F20"/>
                </a:solidFill>
                <a:latin typeface="Roboto Bold"/>
              </a:rPr>
              <a:t>5. Quản lý chất lượng</a:t>
            </a:r>
          </a:p>
        </p:txBody>
      </p:sp>
      <p:sp>
        <p:nvSpPr>
          <p:cNvPr name="Freeform 15" id="15"/>
          <p:cNvSpPr/>
          <p:nvPr/>
        </p:nvSpPr>
        <p:spPr>
          <a:xfrm flipH="false" flipV="false" rot="0">
            <a:off x="16283919" y="128028"/>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8"/>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4186940" y="5344017"/>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482617"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649149" y="725788"/>
            <a:ext cx="4499491" cy="1192530"/>
          </a:xfrm>
          <a:prstGeom prst="rect">
            <a:avLst/>
          </a:prstGeom>
        </p:spPr>
        <p:txBody>
          <a:bodyPr anchor="t" rtlCol="false" tIns="0" lIns="0" bIns="0" rIns="0">
            <a:spAutoFit/>
          </a:bodyPr>
          <a:lstStyle/>
          <a:p>
            <a:pPr algn="ctr">
              <a:lnSpc>
                <a:spcPts val="9659"/>
              </a:lnSpc>
            </a:pPr>
            <a:r>
              <a:rPr lang="en-US" sz="6999" spc="685">
                <a:solidFill>
                  <a:srgbClr val="231F20"/>
                </a:solidFill>
                <a:latin typeface="Roboto Bold"/>
              </a:rPr>
              <a:t>NHÓM 10</a:t>
            </a:r>
          </a:p>
        </p:txBody>
      </p:sp>
      <p:sp>
        <p:nvSpPr>
          <p:cNvPr name="TextBox 6" id="6"/>
          <p:cNvSpPr txBox="true"/>
          <p:nvPr/>
        </p:nvSpPr>
        <p:spPr>
          <a:xfrm rot="0">
            <a:off x="1028700" y="2910388"/>
            <a:ext cx="7613603" cy="936625"/>
          </a:xfrm>
          <a:prstGeom prst="rect">
            <a:avLst/>
          </a:prstGeom>
        </p:spPr>
        <p:txBody>
          <a:bodyPr anchor="t" rtlCol="false" tIns="0" lIns="0" bIns="0" rIns="0">
            <a:spAutoFit/>
          </a:bodyPr>
          <a:lstStyle/>
          <a:p>
            <a:pPr algn="ctr">
              <a:lnSpc>
                <a:spcPts val="7699"/>
              </a:lnSpc>
            </a:pPr>
            <a:r>
              <a:rPr lang="en-US" sz="5499">
                <a:solidFill>
                  <a:srgbClr val="231F20"/>
                </a:solidFill>
                <a:latin typeface="Roboto Bold"/>
              </a:rPr>
              <a:t>Thành viên:</a:t>
            </a:r>
          </a:p>
        </p:txBody>
      </p:sp>
      <p:sp>
        <p:nvSpPr>
          <p:cNvPr name="Freeform 7" id="7"/>
          <p:cNvSpPr/>
          <p:nvPr/>
        </p:nvSpPr>
        <p:spPr>
          <a:xfrm flipH="false" flipV="false" rot="0">
            <a:off x="16283919" y="128028"/>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5"/>
            <a:stretch>
              <a:fillRect l="0" t="0" r="0" b="0"/>
            </a:stretch>
          </a:blipFill>
        </p:spPr>
      </p:sp>
      <p:sp>
        <p:nvSpPr>
          <p:cNvPr name="TextBox 8" id="8"/>
          <p:cNvSpPr txBox="true"/>
          <p:nvPr/>
        </p:nvSpPr>
        <p:spPr>
          <a:xfrm rot="0">
            <a:off x="9139238" y="4638992"/>
            <a:ext cx="9525" cy="896620"/>
          </a:xfrm>
          <a:prstGeom prst="rect">
            <a:avLst/>
          </a:prstGeom>
        </p:spPr>
        <p:txBody>
          <a:bodyPr anchor="t" rtlCol="false" tIns="0" lIns="0" bIns="0" rIns="0">
            <a:spAutoFit/>
          </a:bodyPr>
          <a:lstStyle/>
          <a:p>
            <a:pPr algn="ctr">
              <a:lnSpc>
                <a:spcPts val="7279"/>
              </a:lnSpc>
            </a:pPr>
          </a:p>
        </p:txBody>
      </p:sp>
      <p:sp>
        <p:nvSpPr>
          <p:cNvPr name="TextBox 9" id="9"/>
          <p:cNvSpPr txBox="true"/>
          <p:nvPr/>
        </p:nvSpPr>
        <p:spPr>
          <a:xfrm rot="0">
            <a:off x="9139238" y="4810442"/>
            <a:ext cx="9525" cy="589915"/>
          </a:xfrm>
          <a:prstGeom prst="rect">
            <a:avLst/>
          </a:prstGeom>
        </p:spPr>
        <p:txBody>
          <a:bodyPr anchor="t" rtlCol="false" tIns="0" lIns="0" bIns="0" rIns="0">
            <a:spAutoFit/>
          </a:bodyPr>
          <a:lstStyle/>
          <a:p>
            <a:pPr algn="ctr">
              <a:lnSpc>
                <a:spcPts val="4759"/>
              </a:lnSpc>
            </a:pPr>
          </a:p>
        </p:txBody>
      </p:sp>
      <p:sp>
        <p:nvSpPr>
          <p:cNvPr name="TextBox 10" id="10"/>
          <p:cNvSpPr txBox="true"/>
          <p:nvPr/>
        </p:nvSpPr>
        <p:spPr>
          <a:xfrm rot="0">
            <a:off x="3087232" y="4201823"/>
            <a:ext cx="4905571" cy="3508374"/>
          </a:xfrm>
          <a:prstGeom prst="rect">
            <a:avLst/>
          </a:prstGeom>
        </p:spPr>
        <p:txBody>
          <a:bodyPr anchor="t" rtlCol="false" tIns="0" lIns="0" bIns="0" rIns="0">
            <a:spAutoFit/>
          </a:bodyPr>
          <a:lstStyle/>
          <a:p>
            <a:pPr algn="just">
              <a:lnSpc>
                <a:spcPts val="5600"/>
              </a:lnSpc>
            </a:pPr>
            <a:r>
              <a:rPr lang="en-US" sz="4000">
                <a:solidFill>
                  <a:srgbClr val="231F20"/>
                </a:solidFill>
                <a:latin typeface="Roboto"/>
              </a:rPr>
              <a:t>Phạm Văn Qúy                </a:t>
            </a:r>
          </a:p>
          <a:p>
            <a:pPr>
              <a:lnSpc>
                <a:spcPts val="5600"/>
              </a:lnSpc>
            </a:pPr>
            <a:r>
              <a:rPr lang="en-US" sz="4000">
                <a:solidFill>
                  <a:srgbClr val="231F20"/>
                </a:solidFill>
                <a:latin typeface="Roboto"/>
              </a:rPr>
              <a:t>Phùng Bảo Lâm              </a:t>
            </a:r>
          </a:p>
          <a:p>
            <a:pPr>
              <a:lnSpc>
                <a:spcPts val="5600"/>
              </a:lnSpc>
            </a:pPr>
            <a:r>
              <a:rPr lang="en-US" sz="4000">
                <a:solidFill>
                  <a:srgbClr val="231F20"/>
                </a:solidFill>
                <a:latin typeface="Roboto"/>
              </a:rPr>
              <a:t>Lê Mạnh Duy                   </a:t>
            </a:r>
          </a:p>
          <a:p>
            <a:pPr>
              <a:lnSpc>
                <a:spcPts val="5600"/>
              </a:lnSpc>
            </a:pPr>
            <a:r>
              <a:rPr lang="en-US" sz="4000">
                <a:solidFill>
                  <a:srgbClr val="231F20"/>
                </a:solidFill>
                <a:latin typeface="Roboto"/>
              </a:rPr>
              <a:t>Nguyễn Thị Hà Vi         </a:t>
            </a:r>
          </a:p>
          <a:p>
            <a:pPr>
              <a:lnSpc>
                <a:spcPts val="5600"/>
              </a:lnSpc>
            </a:pPr>
            <a:r>
              <a:rPr lang="en-US" sz="4000">
                <a:solidFill>
                  <a:srgbClr val="231F20"/>
                </a:solidFill>
                <a:latin typeface="Roboto"/>
              </a:rPr>
              <a:t>Phan Lan Nhi                         </a:t>
            </a:r>
          </a:p>
        </p:txBody>
      </p:sp>
      <p:sp>
        <p:nvSpPr>
          <p:cNvPr name="TextBox 11" id="11"/>
          <p:cNvSpPr txBox="true"/>
          <p:nvPr/>
        </p:nvSpPr>
        <p:spPr>
          <a:xfrm rot="0">
            <a:off x="7992802" y="4201823"/>
            <a:ext cx="5637281" cy="3508374"/>
          </a:xfrm>
          <a:prstGeom prst="rect">
            <a:avLst/>
          </a:prstGeom>
        </p:spPr>
        <p:txBody>
          <a:bodyPr anchor="t" rtlCol="false" tIns="0" lIns="0" bIns="0" rIns="0">
            <a:spAutoFit/>
          </a:bodyPr>
          <a:lstStyle/>
          <a:p>
            <a:pPr algn="ctr">
              <a:lnSpc>
                <a:spcPts val="5600"/>
              </a:lnSpc>
            </a:pPr>
            <a:r>
              <a:rPr lang="en-US" sz="4000">
                <a:solidFill>
                  <a:srgbClr val="231F20"/>
                </a:solidFill>
                <a:latin typeface="Roboto"/>
              </a:rPr>
              <a:t>2151163742</a:t>
            </a:r>
          </a:p>
          <a:p>
            <a:pPr algn="ctr">
              <a:lnSpc>
                <a:spcPts val="5600"/>
              </a:lnSpc>
            </a:pPr>
            <a:r>
              <a:rPr lang="en-US" sz="4000">
                <a:solidFill>
                  <a:srgbClr val="231F20"/>
                </a:solidFill>
                <a:latin typeface="Roboto"/>
              </a:rPr>
              <a:t>2151163700</a:t>
            </a:r>
          </a:p>
          <a:p>
            <a:pPr algn="ctr">
              <a:lnSpc>
                <a:spcPts val="5600"/>
              </a:lnSpc>
            </a:pPr>
            <a:r>
              <a:rPr lang="en-US" sz="4000">
                <a:solidFill>
                  <a:srgbClr val="231F20"/>
                </a:solidFill>
                <a:latin typeface="Roboto"/>
              </a:rPr>
              <a:t>2151163677</a:t>
            </a:r>
          </a:p>
          <a:p>
            <a:pPr algn="ctr">
              <a:lnSpc>
                <a:spcPts val="5600"/>
              </a:lnSpc>
            </a:pPr>
            <a:r>
              <a:rPr lang="en-US" sz="4000">
                <a:solidFill>
                  <a:srgbClr val="231F20"/>
                </a:solidFill>
                <a:latin typeface="Roboto"/>
              </a:rPr>
              <a:t>2151163742</a:t>
            </a:r>
          </a:p>
          <a:p>
            <a:pPr algn="ctr">
              <a:lnSpc>
                <a:spcPts val="5600"/>
              </a:lnSpc>
            </a:pPr>
            <a:r>
              <a:rPr lang="en-US" sz="4000">
                <a:solidFill>
                  <a:srgbClr val="231F20"/>
                </a:solidFill>
                <a:latin typeface="Roboto"/>
              </a:rPr>
              <a:t>2151163710</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13662994" y="337474"/>
            <a:ext cx="4296549" cy="9570246"/>
            <a:chOff x="0" y="0"/>
            <a:chExt cx="1131601" cy="2520559"/>
          </a:xfrm>
        </p:grpSpPr>
        <p:sp>
          <p:nvSpPr>
            <p:cNvPr name="Freeform 3" id="3"/>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4" id="4"/>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373631" y="2743394"/>
            <a:ext cx="7440116" cy="1032847"/>
          </a:xfrm>
          <a:custGeom>
            <a:avLst/>
            <a:gdLst/>
            <a:ahLst/>
            <a:cxnLst/>
            <a:rect r="r" b="b" t="t" l="l"/>
            <a:pathLst>
              <a:path h="1032847" w="7440116">
                <a:moveTo>
                  <a:pt x="0" y="0"/>
                </a:moveTo>
                <a:lnTo>
                  <a:pt x="7440117" y="0"/>
                </a:lnTo>
                <a:lnTo>
                  <a:pt x="7440117" y="1032847"/>
                </a:lnTo>
                <a:lnTo>
                  <a:pt x="0" y="1032847"/>
                </a:lnTo>
                <a:lnTo>
                  <a:pt x="0" y="0"/>
                </a:lnTo>
                <a:close/>
              </a:path>
            </a:pathLst>
          </a:custGeom>
          <a:blipFill>
            <a:blip r:embed="rId2"/>
            <a:stretch>
              <a:fillRect l="0" t="-86495" r="-31086" b="0"/>
            </a:stretch>
          </a:blipFill>
        </p:spPr>
      </p:sp>
      <p:grpSp>
        <p:nvGrpSpPr>
          <p:cNvPr name="Group 6" id="6"/>
          <p:cNvGrpSpPr/>
          <p:nvPr/>
        </p:nvGrpSpPr>
        <p:grpSpPr>
          <a:xfrm rot="0">
            <a:off x="762936" y="2332782"/>
            <a:ext cx="7440116" cy="1003546"/>
            <a:chOff x="0" y="0"/>
            <a:chExt cx="2850631" cy="384502"/>
          </a:xfrm>
        </p:grpSpPr>
        <p:sp>
          <p:nvSpPr>
            <p:cNvPr name="Freeform 7" id="7"/>
            <p:cNvSpPr/>
            <p:nvPr/>
          </p:nvSpPr>
          <p:spPr>
            <a:xfrm flipH="false" flipV="false" rot="0">
              <a:off x="0" y="0"/>
              <a:ext cx="2850630" cy="384502"/>
            </a:xfrm>
            <a:custGeom>
              <a:avLst/>
              <a:gdLst/>
              <a:ahLst/>
              <a:cxnLst/>
              <a:rect r="r" b="b" t="t" l="l"/>
              <a:pathLst>
                <a:path h="384502" w="2850630">
                  <a:moveTo>
                    <a:pt x="0" y="0"/>
                  </a:moveTo>
                  <a:lnTo>
                    <a:pt x="2850630" y="0"/>
                  </a:lnTo>
                  <a:lnTo>
                    <a:pt x="2850630" y="384502"/>
                  </a:lnTo>
                  <a:lnTo>
                    <a:pt x="0" y="384502"/>
                  </a:lnTo>
                  <a:close/>
                </a:path>
              </a:pathLst>
            </a:custGeom>
            <a:solidFill>
              <a:srgbClr val="EFEFEF"/>
            </a:solidFill>
          </p:spPr>
        </p:sp>
        <p:sp>
          <p:nvSpPr>
            <p:cNvPr name="TextBox 8" id="8"/>
            <p:cNvSpPr txBox="true"/>
            <p:nvPr/>
          </p:nvSpPr>
          <p:spPr>
            <a:xfrm>
              <a:off x="0" y="-19050"/>
              <a:ext cx="2850631" cy="403552"/>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028700" y="2485569"/>
            <a:ext cx="703485" cy="713869"/>
          </a:xfrm>
          <a:custGeom>
            <a:avLst/>
            <a:gdLst/>
            <a:ahLst/>
            <a:cxnLst/>
            <a:rect r="r" b="b" t="t" l="l"/>
            <a:pathLst>
              <a:path h="713869" w="703485">
                <a:moveTo>
                  <a:pt x="0" y="0"/>
                </a:moveTo>
                <a:lnTo>
                  <a:pt x="703485" y="0"/>
                </a:lnTo>
                <a:lnTo>
                  <a:pt x="703485" y="713869"/>
                </a:lnTo>
                <a:lnTo>
                  <a:pt x="0" y="7138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3292794" y="7324918"/>
            <a:ext cx="6627496" cy="6800602"/>
          </a:xfrm>
          <a:custGeom>
            <a:avLst/>
            <a:gdLst/>
            <a:ahLst/>
            <a:cxnLst/>
            <a:rect r="r" b="b" t="t" l="l"/>
            <a:pathLst>
              <a:path h="6800602" w="6627496">
                <a:moveTo>
                  <a:pt x="0" y="0"/>
                </a:moveTo>
                <a:lnTo>
                  <a:pt x="6627496" y="0"/>
                </a:lnTo>
                <a:lnTo>
                  <a:pt x="6627496" y="6800603"/>
                </a:lnTo>
                <a:lnTo>
                  <a:pt x="0" y="68006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6283919" y="128028"/>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7"/>
            <a:stretch>
              <a:fillRect l="0" t="0" r="0" b="0"/>
            </a:stretch>
          </a:blipFill>
        </p:spPr>
      </p:sp>
      <p:sp>
        <p:nvSpPr>
          <p:cNvPr name="Freeform 12" id="12"/>
          <p:cNvSpPr/>
          <p:nvPr/>
        </p:nvSpPr>
        <p:spPr>
          <a:xfrm flipH="false" flipV="false" rot="0">
            <a:off x="1996071" y="4153012"/>
            <a:ext cx="11666923" cy="5434044"/>
          </a:xfrm>
          <a:custGeom>
            <a:avLst/>
            <a:gdLst/>
            <a:ahLst/>
            <a:cxnLst/>
            <a:rect r="r" b="b" t="t" l="l"/>
            <a:pathLst>
              <a:path h="5434044" w="11666923">
                <a:moveTo>
                  <a:pt x="0" y="0"/>
                </a:moveTo>
                <a:lnTo>
                  <a:pt x="11666923" y="0"/>
                </a:lnTo>
                <a:lnTo>
                  <a:pt x="11666923" y="5434044"/>
                </a:lnTo>
                <a:lnTo>
                  <a:pt x="0" y="5434044"/>
                </a:lnTo>
                <a:lnTo>
                  <a:pt x="0" y="0"/>
                </a:lnTo>
                <a:close/>
              </a:path>
            </a:pathLst>
          </a:custGeom>
          <a:blipFill>
            <a:blip r:embed="rId8"/>
            <a:stretch>
              <a:fillRect l="-1754" t="-2834" r="0" b="-6222"/>
            </a:stretch>
          </a:blipFill>
        </p:spPr>
      </p:sp>
      <p:sp>
        <p:nvSpPr>
          <p:cNvPr name="Freeform 13" id="13"/>
          <p:cNvSpPr/>
          <p:nvPr/>
        </p:nvSpPr>
        <p:spPr>
          <a:xfrm flipH="false" flipV="false" rot="0">
            <a:off x="8370455" y="1800179"/>
            <a:ext cx="8772298" cy="2023013"/>
          </a:xfrm>
          <a:custGeom>
            <a:avLst/>
            <a:gdLst/>
            <a:ahLst/>
            <a:cxnLst/>
            <a:rect r="r" b="b" t="t" l="l"/>
            <a:pathLst>
              <a:path h="2023013" w="8772298">
                <a:moveTo>
                  <a:pt x="0" y="0"/>
                </a:moveTo>
                <a:lnTo>
                  <a:pt x="8772298" y="0"/>
                </a:lnTo>
                <a:lnTo>
                  <a:pt x="8772298" y="2023013"/>
                </a:lnTo>
                <a:lnTo>
                  <a:pt x="0" y="2023013"/>
                </a:lnTo>
                <a:lnTo>
                  <a:pt x="0" y="0"/>
                </a:lnTo>
                <a:close/>
              </a:path>
            </a:pathLst>
          </a:custGeom>
          <a:blipFill>
            <a:blip r:embed="rId9"/>
            <a:stretch>
              <a:fillRect l="0" t="-2324" r="0" b="-214"/>
            </a:stretch>
          </a:blipFill>
        </p:spPr>
      </p:sp>
      <p:sp>
        <p:nvSpPr>
          <p:cNvPr name="TextBox 14" id="14"/>
          <p:cNvSpPr txBox="true"/>
          <p:nvPr/>
        </p:nvSpPr>
        <p:spPr>
          <a:xfrm rot="0">
            <a:off x="3913237" y="197140"/>
            <a:ext cx="10461526" cy="1200172"/>
          </a:xfrm>
          <a:prstGeom prst="rect">
            <a:avLst/>
          </a:prstGeom>
        </p:spPr>
        <p:txBody>
          <a:bodyPr anchor="t" rtlCol="false" tIns="0" lIns="0" bIns="0" rIns="0">
            <a:spAutoFit/>
          </a:bodyPr>
          <a:lstStyle/>
          <a:p>
            <a:pPr>
              <a:lnSpc>
                <a:spcPts val="9773"/>
              </a:lnSpc>
            </a:pPr>
            <a:r>
              <a:rPr lang="en-US" sz="7082" spc="694">
                <a:solidFill>
                  <a:srgbClr val="231F20"/>
                </a:solidFill>
                <a:latin typeface="Roboto Bold"/>
              </a:rPr>
              <a:t>6.Nội dung chính</a:t>
            </a:r>
          </a:p>
        </p:txBody>
      </p:sp>
      <p:sp>
        <p:nvSpPr>
          <p:cNvPr name="TextBox 15" id="15"/>
          <p:cNvSpPr txBox="true"/>
          <p:nvPr/>
        </p:nvSpPr>
        <p:spPr>
          <a:xfrm rot="0">
            <a:off x="2425499" y="2695769"/>
            <a:ext cx="7132181" cy="428387"/>
          </a:xfrm>
          <a:prstGeom prst="rect">
            <a:avLst/>
          </a:prstGeom>
        </p:spPr>
        <p:txBody>
          <a:bodyPr anchor="t" rtlCol="false" tIns="0" lIns="0" bIns="0" rIns="0">
            <a:spAutoFit/>
          </a:bodyPr>
          <a:lstStyle/>
          <a:p>
            <a:pPr algn="l" marL="0" indent="0" lvl="0">
              <a:lnSpc>
                <a:spcPts val="3464"/>
              </a:lnSpc>
              <a:spcBef>
                <a:spcPct val="0"/>
              </a:spcBef>
            </a:pPr>
            <a:r>
              <a:rPr lang="en-US" sz="2510" spc="246">
                <a:solidFill>
                  <a:srgbClr val="231F20"/>
                </a:solidFill>
                <a:latin typeface="Roboto"/>
              </a:rPr>
              <a:t>Sơ đồ Pareto Chart</a:t>
            </a:r>
          </a:p>
        </p:txBody>
      </p:sp>
      <p:sp>
        <p:nvSpPr>
          <p:cNvPr name="TextBox 16" id="16"/>
          <p:cNvSpPr txBox="true"/>
          <p:nvPr/>
        </p:nvSpPr>
        <p:spPr>
          <a:xfrm rot="0">
            <a:off x="614734" y="1449342"/>
            <a:ext cx="5376856" cy="615949"/>
          </a:xfrm>
          <a:prstGeom prst="rect">
            <a:avLst/>
          </a:prstGeom>
        </p:spPr>
        <p:txBody>
          <a:bodyPr anchor="t" rtlCol="false" tIns="0" lIns="0" bIns="0" rIns="0">
            <a:spAutoFit/>
          </a:bodyPr>
          <a:lstStyle/>
          <a:p>
            <a:pPr algn="ctr">
              <a:lnSpc>
                <a:spcPts val="4900"/>
              </a:lnSpc>
            </a:pPr>
            <a:r>
              <a:rPr lang="en-US" sz="3500">
                <a:solidFill>
                  <a:srgbClr val="231F20"/>
                </a:solidFill>
                <a:latin typeface="Roboto Bold"/>
              </a:rPr>
              <a:t>5. Quản lý chất lượng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13662994" y="337474"/>
            <a:ext cx="4296549" cy="9570246"/>
            <a:chOff x="0" y="0"/>
            <a:chExt cx="1131601" cy="2520559"/>
          </a:xfrm>
        </p:grpSpPr>
        <p:sp>
          <p:nvSpPr>
            <p:cNvPr name="Freeform 3" id="3"/>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4" id="4"/>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373631" y="2743394"/>
            <a:ext cx="7440116" cy="1032847"/>
          </a:xfrm>
          <a:custGeom>
            <a:avLst/>
            <a:gdLst/>
            <a:ahLst/>
            <a:cxnLst/>
            <a:rect r="r" b="b" t="t" l="l"/>
            <a:pathLst>
              <a:path h="1032847" w="7440116">
                <a:moveTo>
                  <a:pt x="0" y="0"/>
                </a:moveTo>
                <a:lnTo>
                  <a:pt x="7440117" y="0"/>
                </a:lnTo>
                <a:lnTo>
                  <a:pt x="7440117" y="1032847"/>
                </a:lnTo>
                <a:lnTo>
                  <a:pt x="0" y="1032847"/>
                </a:lnTo>
                <a:lnTo>
                  <a:pt x="0" y="0"/>
                </a:lnTo>
                <a:close/>
              </a:path>
            </a:pathLst>
          </a:custGeom>
          <a:blipFill>
            <a:blip r:embed="rId2"/>
            <a:stretch>
              <a:fillRect l="0" t="-86495" r="-31086" b="0"/>
            </a:stretch>
          </a:blipFill>
        </p:spPr>
      </p:sp>
      <p:grpSp>
        <p:nvGrpSpPr>
          <p:cNvPr name="Group 6" id="6"/>
          <p:cNvGrpSpPr/>
          <p:nvPr/>
        </p:nvGrpSpPr>
        <p:grpSpPr>
          <a:xfrm rot="0">
            <a:off x="762936" y="2332782"/>
            <a:ext cx="7440116" cy="1003546"/>
            <a:chOff x="0" y="0"/>
            <a:chExt cx="2850631" cy="384502"/>
          </a:xfrm>
        </p:grpSpPr>
        <p:sp>
          <p:nvSpPr>
            <p:cNvPr name="Freeform 7" id="7"/>
            <p:cNvSpPr/>
            <p:nvPr/>
          </p:nvSpPr>
          <p:spPr>
            <a:xfrm flipH="false" flipV="false" rot="0">
              <a:off x="0" y="0"/>
              <a:ext cx="2850630" cy="384502"/>
            </a:xfrm>
            <a:custGeom>
              <a:avLst/>
              <a:gdLst/>
              <a:ahLst/>
              <a:cxnLst/>
              <a:rect r="r" b="b" t="t" l="l"/>
              <a:pathLst>
                <a:path h="384502" w="2850630">
                  <a:moveTo>
                    <a:pt x="0" y="0"/>
                  </a:moveTo>
                  <a:lnTo>
                    <a:pt x="2850630" y="0"/>
                  </a:lnTo>
                  <a:lnTo>
                    <a:pt x="2850630" y="384502"/>
                  </a:lnTo>
                  <a:lnTo>
                    <a:pt x="0" y="384502"/>
                  </a:lnTo>
                  <a:close/>
                </a:path>
              </a:pathLst>
            </a:custGeom>
            <a:solidFill>
              <a:srgbClr val="EFEFEF"/>
            </a:solidFill>
          </p:spPr>
        </p:sp>
        <p:sp>
          <p:nvSpPr>
            <p:cNvPr name="TextBox 8" id="8"/>
            <p:cNvSpPr txBox="true"/>
            <p:nvPr/>
          </p:nvSpPr>
          <p:spPr>
            <a:xfrm>
              <a:off x="0" y="-19050"/>
              <a:ext cx="2850631" cy="403552"/>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028700" y="2485569"/>
            <a:ext cx="703485" cy="713869"/>
          </a:xfrm>
          <a:custGeom>
            <a:avLst/>
            <a:gdLst/>
            <a:ahLst/>
            <a:cxnLst/>
            <a:rect r="r" b="b" t="t" l="l"/>
            <a:pathLst>
              <a:path h="713869" w="703485">
                <a:moveTo>
                  <a:pt x="0" y="0"/>
                </a:moveTo>
                <a:lnTo>
                  <a:pt x="703485" y="0"/>
                </a:lnTo>
                <a:lnTo>
                  <a:pt x="703485" y="713869"/>
                </a:lnTo>
                <a:lnTo>
                  <a:pt x="0" y="7138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3292794" y="7324918"/>
            <a:ext cx="6627496" cy="6800602"/>
          </a:xfrm>
          <a:custGeom>
            <a:avLst/>
            <a:gdLst/>
            <a:ahLst/>
            <a:cxnLst/>
            <a:rect r="r" b="b" t="t" l="l"/>
            <a:pathLst>
              <a:path h="6800602" w="6627496">
                <a:moveTo>
                  <a:pt x="0" y="0"/>
                </a:moveTo>
                <a:lnTo>
                  <a:pt x="6627496" y="0"/>
                </a:lnTo>
                <a:lnTo>
                  <a:pt x="6627496" y="6800603"/>
                </a:lnTo>
                <a:lnTo>
                  <a:pt x="0" y="68006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6283919" y="128028"/>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7"/>
            <a:stretch>
              <a:fillRect l="0" t="0" r="0" b="0"/>
            </a:stretch>
          </a:blipFill>
        </p:spPr>
      </p:sp>
      <p:sp>
        <p:nvSpPr>
          <p:cNvPr name="Freeform 12" id="12"/>
          <p:cNvSpPr/>
          <p:nvPr/>
        </p:nvSpPr>
        <p:spPr>
          <a:xfrm flipH="false" flipV="false" rot="0">
            <a:off x="1830100" y="3871491"/>
            <a:ext cx="7727580" cy="5697150"/>
          </a:xfrm>
          <a:custGeom>
            <a:avLst/>
            <a:gdLst/>
            <a:ahLst/>
            <a:cxnLst/>
            <a:rect r="r" b="b" t="t" l="l"/>
            <a:pathLst>
              <a:path h="5697150" w="7727580">
                <a:moveTo>
                  <a:pt x="0" y="0"/>
                </a:moveTo>
                <a:lnTo>
                  <a:pt x="7727580" y="0"/>
                </a:lnTo>
                <a:lnTo>
                  <a:pt x="7727580" y="5697149"/>
                </a:lnTo>
                <a:lnTo>
                  <a:pt x="0" y="5697149"/>
                </a:lnTo>
                <a:lnTo>
                  <a:pt x="0" y="0"/>
                </a:lnTo>
                <a:close/>
              </a:path>
            </a:pathLst>
          </a:custGeom>
          <a:blipFill>
            <a:blip r:embed="rId8"/>
            <a:stretch>
              <a:fillRect l="0" t="0" r="0" b="0"/>
            </a:stretch>
          </a:blipFill>
        </p:spPr>
      </p:sp>
      <p:sp>
        <p:nvSpPr>
          <p:cNvPr name="TextBox 13" id="13"/>
          <p:cNvSpPr txBox="true"/>
          <p:nvPr/>
        </p:nvSpPr>
        <p:spPr>
          <a:xfrm rot="0">
            <a:off x="3710463" y="-21346"/>
            <a:ext cx="10363756" cy="1461163"/>
          </a:xfrm>
          <a:prstGeom prst="rect">
            <a:avLst/>
          </a:prstGeom>
        </p:spPr>
        <p:txBody>
          <a:bodyPr anchor="t" rtlCol="false" tIns="0" lIns="0" bIns="0" rIns="0">
            <a:spAutoFit/>
          </a:bodyPr>
          <a:lstStyle/>
          <a:p>
            <a:pPr>
              <a:lnSpc>
                <a:spcPts val="11843"/>
              </a:lnSpc>
            </a:pPr>
            <a:r>
              <a:rPr lang="en-US" sz="8582" spc="841">
                <a:solidFill>
                  <a:srgbClr val="231F20"/>
                </a:solidFill>
                <a:latin typeface="Roboto Bold"/>
              </a:rPr>
              <a:t>6.Nội dung chính</a:t>
            </a:r>
          </a:p>
        </p:txBody>
      </p:sp>
      <p:sp>
        <p:nvSpPr>
          <p:cNvPr name="TextBox 14" id="14"/>
          <p:cNvSpPr txBox="true"/>
          <p:nvPr/>
        </p:nvSpPr>
        <p:spPr>
          <a:xfrm rot="0">
            <a:off x="2425499" y="2695769"/>
            <a:ext cx="7132181" cy="428387"/>
          </a:xfrm>
          <a:prstGeom prst="rect">
            <a:avLst/>
          </a:prstGeom>
        </p:spPr>
        <p:txBody>
          <a:bodyPr anchor="t" rtlCol="false" tIns="0" lIns="0" bIns="0" rIns="0">
            <a:spAutoFit/>
          </a:bodyPr>
          <a:lstStyle/>
          <a:p>
            <a:pPr algn="l" marL="0" indent="0" lvl="0">
              <a:lnSpc>
                <a:spcPts val="3464"/>
              </a:lnSpc>
              <a:spcBef>
                <a:spcPct val="0"/>
              </a:spcBef>
            </a:pPr>
            <a:r>
              <a:rPr lang="en-US" sz="2510" spc="246">
                <a:solidFill>
                  <a:srgbClr val="231F20"/>
                </a:solidFill>
                <a:latin typeface="Roboto"/>
              </a:rPr>
              <a:t>Sơ đồ Flow Chart</a:t>
            </a:r>
          </a:p>
        </p:txBody>
      </p:sp>
      <p:sp>
        <p:nvSpPr>
          <p:cNvPr name="TextBox 15" id="15"/>
          <p:cNvSpPr txBox="true"/>
          <p:nvPr/>
        </p:nvSpPr>
        <p:spPr>
          <a:xfrm rot="0">
            <a:off x="614734" y="1449342"/>
            <a:ext cx="5376856" cy="615949"/>
          </a:xfrm>
          <a:prstGeom prst="rect">
            <a:avLst/>
          </a:prstGeom>
        </p:spPr>
        <p:txBody>
          <a:bodyPr anchor="t" rtlCol="false" tIns="0" lIns="0" bIns="0" rIns="0">
            <a:spAutoFit/>
          </a:bodyPr>
          <a:lstStyle/>
          <a:p>
            <a:pPr algn="ctr">
              <a:lnSpc>
                <a:spcPts val="4900"/>
              </a:lnSpc>
            </a:pPr>
            <a:r>
              <a:rPr lang="en-US" sz="3500">
                <a:solidFill>
                  <a:srgbClr val="231F20"/>
                </a:solidFill>
                <a:latin typeface="Roboto Bold"/>
              </a:rPr>
              <a:t>5. Quản lý chất lượng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2254901" y="7784438"/>
            <a:ext cx="7168515" cy="7355752"/>
          </a:xfrm>
          <a:custGeom>
            <a:avLst/>
            <a:gdLst/>
            <a:ahLst/>
            <a:cxnLst/>
            <a:rect r="r" b="b" t="t" l="l"/>
            <a:pathLst>
              <a:path h="7355752" w="7168515">
                <a:moveTo>
                  <a:pt x="0" y="0"/>
                </a:moveTo>
                <a:lnTo>
                  <a:pt x="7168516" y="0"/>
                </a:lnTo>
                <a:lnTo>
                  <a:pt x="7168516" y="7355753"/>
                </a:lnTo>
                <a:lnTo>
                  <a:pt x="0" y="735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4918392" y="-3037873"/>
            <a:ext cx="7595018" cy="7793396"/>
          </a:xfrm>
          <a:custGeom>
            <a:avLst/>
            <a:gdLst/>
            <a:ahLst/>
            <a:cxnLst/>
            <a:rect r="r" b="b" t="t" l="l"/>
            <a:pathLst>
              <a:path h="7793396" w="7595018">
                <a:moveTo>
                  <a:pt x="0" y="0"/>
                </a:moveTo>
                <a:lnTo>
                  <a:pt x="7595018" y="0"/>
                </a:lnTo>
                <a:lnTo>
                  <a:pt x="7595018" y="7793396"/>
                </a:lnTo>
                <a:lnTo>
                  <a:pt x="0" y="7793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211952" y="7909279"/>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0" y="-118886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16400466" y="127715"/>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4"/>
            <a:stretch>
              <a:fillRect l="0" t="0" r="0" b="0"/>
            </a:stretch>
          </a:blipFill>
        </p:spPr>
      </p:sp>
      <p:sp>
        <p:nvSpPr>
          <p:cNvPr name="TextBox 11" id="11"/>
          <p:cNvSpPr txBox="true"/>
          <p:nvPr/>
        </p:nvSpPr>
        <p:spPr>
          <a:xfrm rot="0">
            <a:off x="4239053" y="229766"/>
            <a:ext cx="10457869" cy="1360169"/>
          </a:xfrm>
          <a:prstGeom prst="rect">
            <a:avLst/>
          </a:prstGeom>
        </p:spPr>
        <p:txBody>
          <a:bodyPr anchor="t" rtlCol="false" tIns="0" lIns="0" bIns="0" rIns="0">
            <a:spAutoFit/>
          </a:bodyPr>
          <a:lstStyle/>
          <a:p>
            <a:pPr algn="ctr" marL="0" indent="0" lvl="0">
              <a:lnSpc>
                <a:spcPts val="11040"/>
              </a:lnSpc>
              <a:spcBef>
                <a:spcPct val="0"/>
              </a:spcBef>
            </a:pPr>
            <a:r>
              <a:rPr lang="en-US" sz="8000" spc="784">
                <a:solidFill>
                  <a:srgbClr val="231F20"/>
                </a:solidFill>
                <a:latin typeface="Roboto Bold"/>
              </a:rPr>
              <a:t>6.Nội dung chính</a:t>
            </a:r>
          </a:p>
        </p:txBody>
      </p:sp>
      <p:sp>
        <p:nvSpPr>
          <p:cNvPr name="TextBox 12" id="12"/>
          <p:cNvSpPr txBox="true"/>
          <p:nvPr/>
        </p:nvSpPr>
        <p:spPr>
          <a:xfrm rot="0">
            <a:off x="549275" y="1784892"/>
            <a:ext cx="5376856" cy="688974"/>
          </a:xfrm>
          <a:prstGeom prst="rect">
            <a:avLst/>
          </a:prstGeom>
        </p:spPr>
        <p:txBody>
          <a:bodyPr anchor="t" rtlCol="false" tIns="0" lIns="0" bIns="0" rIns="0">
            <a:spAutoFit/>
          </a:bodyPr>
          <a:lstStyle/>
          <a:p>
            <a:pPr algn="ctr">
              <a:lnSpc>
                <a:spcPts val="5600"/>
              </a:lnSpc>
            </a:pPr>
            <a:r>
              <a:rPr lang="en-US" sz="4000">
                <a:solidFill>
                  <a:srgbClr val="231F20"/>
                </a:solidFill>
                <a:latin typeface="Roboto Bold"/>
              </a:rPr>
              <a:t>6. Quản lý nhân lực</a:t>
            </a:r>
          </a:p>
        </p:txBody>
      </p:sp>
      <p:sp>
        <p:nvSpPr>
          <p:cNvPr name="TextBox 13" id="13"/>
          <p:cNvSpPr txBox="true"/>
          <p:nvPr/>
        </p:nvSpPr>
        <p:spPr>
          <a:xfrm rot="0">
            <a:off x="1842692" y="3092991"/>
            <a:ext cx="15250591" cy="5760720"/>
          </a:xfrm>
          <a:prstGeom prst="rect">
            <a:avLst/>
          </a:prstGeom>
        </p:spPr>
        <p:txBody>
          <a:bodyPr anchor="t" rtlCol="false" tIns="0" lIns="0" bIns="0" rIns="0">
            <a:spAutoFit/>
          </a:bodyPr>
          <a:lstStyle/>
          <a:p>
            <a:pPr>
              <a:lnSpc>
                <a:spcPts val="4139"/>
              </a:lnSpc>
              <a:spcBef>
                <a:spcPct val="0"/>
              </a:spcBef>
            </a:pPr>
            <a:r>
              <a:rPr lang="en-US" sz="2999" spc="293">
                <a:solidFill>
                  <a:srgbClr val="231F20"/>
                </a:solidFill>
                <a:latin typeface="Roboto"/>
              </a:rPr>
              <a:t>Quản lý nhân lực gồm thống kê, phân bổ và sắp xếp nhân lực, xác định vai trò của các stakeholder cũng như là phân bổ nhân sự tổ dự án.</a:t>
            </a:r>
          </a:p>
          <a:p>
            <a:pPr>
              <a:lnSpc>
                <a:spcPts val="4139"/>
              </a:lnSpc>
            </a:pPr>
          </a:p>
          <a:p>
            <a:pPr>
              <a:lnSpc>
                <a:spcPts val="4139"/>
              </a:lnSpc>
            </a:pPr>
            <a:r>
              <a:rPr lang="en-US" sz="2999" spc="293">
                <a:solidFill>
                  <a:srgbClr val="231F20"/>
                </a:solidFill>
                <a:latin typeface="Roboto"/>
              </a:rPr>
              <a:t>Phương pháp quản lý nhân lực sẽ bao gồm việc xác định vai trò của các stakeholder. Xác định vai trò, kết quả của các bước trong WBS và phân bố nhân lực của tổ dự án cho từng công việc như: </a:t>
            </a:r>
          </a:p>
          <a:p>
            <a:pPr marL="647698" indent="-323849" lvl="1">
              <a:lnSpc>
                <a:spcPts val="4139"/>
              </a:lnSpc>
              <a:buFont typeface="Arial"/>
              <a:buChar char="•"/>
            </a:pPr>
            <a:r>
              <a:rPr lang="en-US" sz="2999" spc="293">
                <a:solidFill>
                  <a:srgbClr val="231F20"/>
                </a:solidFill>
                <a:latin typeface="Roboto"/>
              </a:rPr>
              <a:t>Biểu đồ OBS</a:t>
            </a:r>
          </a:p>
          <a:p>
            <a:pPr marL="647698" indent="-323849" lvl="1">
              <a:lnSpc>
                <a:spcPts val="4139"/>
              </a:lnSpc>
              <a:buFont typeface="Arial"/>
              <a:buChar char="•"/>
            </a:pPr>
            <a:r>
              <a:rPr lang="en-US" sz="2999" spc="293">
                <a:solidFill>
                  <a:srgbClr val="231F20"/>
                </a:solidFill>
                <a:latin typeface="Roboto"/>
              </a:rPr>
              <a:t>Biểu đồ RACI</a:t>
            </a:r>
          </a:p>
          <a:p>
            <a:pPr marL="647698" indent="-323849" lvl="1">
              <a:lnSpc>
                <a:spcPts val="4139"/>
              </a:lnSpc>
              <a:buFont typeface="Arial"/>
              <a:buChar char="•"/>
            </a:pPr>
            <a:r>
              <a:rPr lang="en-US" sz="2999" spc="293">
                <a:solidFill>
                  <a:srgbClr val="231F20"/>
                </a:solidFill>
                <a:latin typeface="Roboto"/>
              </a:rPr>
              <a:t>Các công việc Stakeholder</a:t>
            </a:r>
          </a:p>
          <a:p>
            <a:pPr>
              <a:lnSpc>
                <a:spcPts val="4139"/>
              </a:lnSpc>
            </a:pPr>
          </a:p>
          <a:p>
            <a:pPr>
              <a:lnSpc>
                <a:spcPts val="4139"/>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5642936" y="-115305"/>
            <a:ext cx="5949295" cy="6104687"/>
          </a:xfrm>
          <a:custGeom>
            <a:avLst/>
            <a:gdLst/>
            <a:ahLst/>
            <a:cxnLst/>
            <a:rect r="r" b="b" t="t" l="l"/>
            <a:pathLst>
              <a:path h="6104687" w="5949295">
                <a:moveTo>
                  <a:pt x="0" y="0"/>
                </a:moveTo>
                <a:lnTo>
                  <a:pt x="5949295" y="0"/>
                </a:lnTo>
                <a:lnTo>
                  <a:pt x="5949295" y="6104687"/>
                </a:lnTo>
                <a:lnTo>
                  <a:pt x="0" y="61046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626870" y="287071"/>
            <a:ext cx="10056031" cy="1192526"/>
          </a:xfrm>
          <a:prstGeom prst="rect">
            <a:avLst/>
          </a:prstGeom>
        </p:spPr>
        <p:txBody>
          <a:bodyPr anchor="t" rtlCol="false" tIns="0" lIns="0" bIns="0" rIns="0">
            <a:spAutoFit/>
          </a:bodyPr>
          <a:lstStyle/>
          <a:p>
            <a:pPr algn="ctr" marL="0" indent="0" lvl="0">
              <a:lnSpc>
                <a:spcPts val="9660"/>
              </a:lnSpc>
              <a:spcBef>
                <a:spcPct val="0"/>
              </a:spcBef>
            </a:pPr>
            <a:r>
              <a:rPr lang="en-US" sz="7000" spc="686">
                <a:solidFill>
                  <a:srgbClr val="231F20"/>
                </a:solidFill>
                <a:latin typeface="Roboto Bold"/>
              </a:rPr>
              <a:t>6.Nội dung chính</a:t>
            </a:r>
          </a:p>
        </p:txBody>
      </p:sp>
      <p:sp>
        <p:nvSpPr>
          <p:cNvPr name="TextBox 5" id="5"/>
          <p:cNvSpPr txBox="true"/>
          <p:nvPr/>
        </p:nvSpPr>
        <p:spPr>
          <a:xfrm rot="0">
            <a:off x="3862684" y="9620253"/>
            <a:ext cx="13325701" cy="580390"/>
          </a:xfrm>
          <a:prstGeom prst="rect">
            <a:avLst/>
          </a:prstGeom>
        </p:spPr>
        <p:txBody>
          <a:bodyPr anchor="t" rtlCol="false" tIns="0" lIns="0" bIns="0" rIns="0">
            <a:spAutoFit/>
          </a:bodyPr>
          <a:lstStyle/>
          <a:p>
            <a:pPr algn="ctr">
              <a:lnSpc>
                <a:spcPts val="4759"/>
              </a:lnSpc>
            </a:pPr>
          </a:p>
        </p:txBody>
      </p:sp>
      <p:sp>
        <p:nvSpPr>
          <p:cNvPr name="TextBox 6" id="6"/>
          <p:cNvSpPr txBox="true"/>
          <p:nvPr/>
        </p:nvSpPr>
        <p:spPr>
          <a:xfrm rot="0">
            <a:off x="1028700" y="1684901"/>
            <a:ext cx="5376856" cy="688974"/>
          </a:xfrm>
          <a:prstGeom prst="rect">
            <a:avLst/>
          </a:prstGeom>
        </p:spPr>
        <p:txBody>
          <a:bodyPr anchor="t" rtlCol="false" tIns="0" lIns="0" bIns="0" rIns="0">
            <a:spAutoFit/>
          </a:bodyPr>
          <a:lstStyle/>
          <a:p>
            <a:pPr algn="ctr">
              <a:lnSpc>
                <a:spcPts val="5600"/>
              </a:lnSpc>
            </a:pPr>
            <a:r>
              <a:rPr lang="en-US" sz="4000">
                <a:solidFill>
                  <a:srgbClr val="231F20"/>
                </a:solidFill>
                <a:latin typeface="Roboto Bold"/>
              </a:rPr>
              <a:t>7. Quản lý rủi ro</a:t>
            </a:r>
          </a:p>
        </p:txBody>
      </p:sp>
      <p:sp>
        <p:nvSpPr>
          <p:cNvPr name="Freeform 7" id="7"/>
          <p:cNvSpPr/>
          <p:nvPr/>
        </p:nvSpPr>
        <p:spPr>
          <a:xfrm flipH="false" flipV="false" rot="0">
            <a:off x="16570332" y="175495"/>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5"/>
            <a:stretch>
              <a:fillRect l="0" t="0" r="0" b="0"/>
            </a:stretch>
          </a:blipFill>
        </p:spPr>
      </p:sp>
      <p:sp>
        <p:nvSpPr>
          <p:cNvPr name="Freeform 8" id="8"/>
          <p:cNvSpPr/>
          <p:nvPr/>
        </p:nvSpPr>
        <p:spPr>
          <a:xfrm flipH="false" flipV="false" rot="0">
            <a:off x="4525331" y="3058412"/>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a:off x="3146105" y="6628880"/>
            <a:ext cx="11995791" cy="0"/>
          </a:xfrm>
          <a:prstGeom prst="line">
            <a:avLst/>
          </a:prstGeom>
          <a:ln cap="flat" w="38100">
            <a:solidFill>
              <a:srgbClr val="000000"/>
            </a:solidFill>
            <a:prstDash val="solid"/>
            <a:headEnd type="none" len="sm" w="sm"/>
            <a:tailEnd type="none" len="sm" w="sm"/>
          </a:ln>
        </p:spPr>
      </p:sp>
      <p:sp>
        <p:nvSpPr>
          <p:cNvPr name="TextBox 10" id="10"/>
          <p:cNvSpPr txBox="true"/>
          <p:nvPr/>
        </p:nvSpPr>
        <p:spPr>
          <a:xfrm rot="0">
            <a:off x="4525331" y="3467437"/>
            <a:ext cx="2027545" cy="1131238"/>
          </a:xfrm>
          <a:prstGeom prst="rect">
            <a:avLst/>
          </a:prstGeom>
        </p:spPr>
        <p:txBody>
          <a:bodyPr anchor="t" rtlCol="false" tIns="0" lIns="0" bIns="0" rIns="0">
            <a:spAutoFit/>
          </a:bodyPr>
          <a:lstStyle/>
          <a:p>
            <a:pPr algn="ctr">
              <a:lnSpc>
                <a:spcPts val="9141"/>
              </a:lnSpc>
            </a:pPr>
            <a:r>
              <a:rPr lang="en-US" sz="6624" spc="649">
                <a:solidFill>
                  <a:srgbClr val="FFFBFB"/>
                </a:solidFill>
                <a:latin typeface="Roboto Bold"/>
              </a:rPr>
              <a:t>01</a:t>
            </a:r>
          </a:p>
        </p:txBody>
      </p:sp>
      <p:sp>
        <p:nvSpPr>
          <p:cNvPr name="Freeform 11" id="11"/>
          <p:cNvSpPr/>
          <p:nvPr/>
        </p:nvSpPr>
        <p:spPr>
          <a:xfrm flipH="false" flipV="false" rot="0">
            <a:off x="8130227" y="305968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8990764" y="6397389"/>
            <a:ext cx="501082" cy="50108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11856591" y="3058412"/>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2619822" y="6378339"/>
            <a:ext cx="501082" cy="50108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859"/>
                </a:lnSpc>
              </a:pPr>
            </a:p>
          </p:txBody>
        </p:sp>
      </p:grpSp>
      <p:sp>
        <p:nvSpPr>
          <p:cNvPr name="TextBox 19" id="19"/>
          <p:cNvSpPr txBox="true"/>
          <p:nvPr/>
        </p:nvSpPr>
        <p:spPr>
          <a:xfrm rot="0">
            <a:off x="8130227" y="3467437"/>
            <a:ext cx="2027545" cy="1131238"/>
          </a:xfrm>
          <a:prstGeom prst="rect">
            <a:avLst/>
          </a:prstGeom>
        </p:spPr>
        <p:txBody>
          <a:bodyPr anchor="t" rtlCol="false" tIns="0" lIns="0" bIns="0" rIns="0">
            <a:spAutoFit/>
          </a:bodyPr>
          <a:lstStyle/>
          <a:p>
            <a:pPr algn="ctr">
              <a:lnSpc>
                <a:spcPts val="9141"/>
              </a:lnSpc>
            </a:pPr>
            <a:r>
              <a:rPr lang="en-US" sz="6624" spc="649">
                <a:solidFill>
                  <a:srgbClr val="FFFBFB"/>
                </a:solidFill>
                <a:latin typeface="Roboto Bold"/>
              </a:rPr>
              <a:t>02</a:t>
            </a:r>
          </a:p>
        </p:txBody>
      </p:sp>
      <p:sp>
        <p:nvSpPr>
          <p:cNvPr name="TextBox 20" id="20"/>
          <p:cNvSpPr txBox="true"/>
          <p:nvPr/>
        </p:nvSpPr>
        <p:spPr>
          <a:xfrm rot="0">
            <a:off x="11738923" y="3467437"/>
            <a:ext cx="2027545" cy="1131238"/>
          </a:xfrm>
          <a:prstGeom prst="rect">
            <a:avLst/>
          </a:prstGeom>
        </p:spPr>
        <p:txBody>
          <a:bodyPr anchor="t" rtlCol="false" tIns="0" lIns="0" bIns="0" rIns="0">
            <a:spAutoFit/>
          </a:bodyPr>
          <a:lstStyle/>
          <a:p>
            <a:pPr algn="ctr">
              <a:lnSpc>
                <a:spcPts val="9141"/>
              </a:lnSpc>
            </a:pPr>
            <a:r>
              <a:rPr lang="en-US" sz="6624" spc="649">
                <a:solidFill>
                  <a:srgbClr val="FFFBFB"/>
                </a:solidFill>
                <a:latin typeface="Roboto Bold"/>
              </a:rPr>
              <a:t>03</a:t>
            </a:r>
          </a:p>
        </p:txBody>
      </p:sp>
      <p:grpSp>
        <p:nvGrpSpPr>
          <p:cNvPr name="Group 21" id="21"/>
          <p:cNvGrpSpPr/>
          <p:nvPr/>
        </p:nvGrpSpPr>
        <p:grpSpPr>
          <a:xfrm rot="0">
            <a:off x="5288563" y="6359289"/>
            <a:ext cx="501082" cy="50108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2859"/>
                </a:lnSpc>
              </a:pPr>
            </a:p>
          </p:txBody>
        </p:sp>
      </p:grpSp>
      <p:sp>
        <p:nvSpPr>
          <p:cNvPr name="Freeform 24" id="24"/>
          <p:cNvSpPr/>
          <p:nvPr/>
        </p:nvSpPr>
        <p:spPr>
          <a:xfrm flipH="false" flipV="false" rot="887923">
            <a:off x="-2121302" y="6151677"/>
            <a:ext cx="6055091" cy="6213247"/>
          </a:xfrm>
          <a:custGeom>
            <a:avLst/>
            <a:gdLst/>
            <a:ahLst/>
            <a:cxnLst/>
            <a:rect r="r" b="b" t="t" l="l"/>
            <a:pathLst>
              <a:path h="6213247" w="6055091">
                <a:moveTo>
                  <a:pt x="0" y="0"/>
                </a:moveTo>
                <a:lnTo>
                  <a:pt x="6055092" y="0"/>
                </a:lnTo>
                <a:lnTo>
                  <a:pt x="6055092" y="6213246"/>
                </a:lnTo>
                <a:lnTo>
                  <a:pt x="0" y="62132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5" id="25"/>
          <p:cNvSpPr txBox="true"/>
          <p:nvPr/>
        </p:nvSpPr>
        <p:spPr>
          <a:xfrm rot="0">
            <a:off x="3717128" y="6838021"/>
            <a:ext cx="3836411" cy="533361"/>
          </a:xfrm>
          <a:prstGeom prst="rect">
            <a:avLst/>
          </a:prstGeom>
        </p:spPr>
        <p:txBody>
          <a:bodyPr anchor="t" rtlCol="false" tIns="0" lIns="0" bIns="0" rIns="0">
            <a:spAutoFit/>
          </a:bodyPr>
          <a:lstStyle/>
          <a:p>
            <a:pPr algn="ctr">
              <a:lnSpc>
                <a:spcPts val="4202"/>
              </a:lnSpc>
            </a:pPr>
            <a:r>
              <a:rPr lang="en-US" sz="3001">
                <a:solidFill>
                  <a:srgbClr val="000000"/>
                </a:solidFill>
                <a:latin typeface="Roboto Bold"/>
              </a:rPr>
              <a:t>Rủi ro về kế hoạch </a:t>
            </a:r>
          </a:p>
        </p:txBody>
      </p:sp>
      <p:sp>
        <p:nvSpPr>
          <p:cNvPr name="TextBox 26" id="26"/>
          <p:cNvSpPr txBox="true"/>
          <p:nvPr/>
        </p:nvSpPr>
        <p:spPr>
          <a:xfrm rot="0">
            <a:off x="7323099" y="6838021"/>
            <a:ext cx="3836411" cy="533361"/>
          </a:xfrm>
          <a:prstGeom prst="rect">
            <a:avLst/>
          </a:prstGeom>
        </p:spPr>
        <p:txBody>
          <a:bodyPr anchor="t" rtlCol="false" tIns="0" lIns="0" bIns="0" rIns="0">
            <a:spAutoFit/>
          </a:bodyPr>
          <a:lstStyle/>
          <a:p>
            <a:pPr algn="ctr">
              <a:lnSpc>
                <a:spcPts val="4202"/>
              </a:lnSpc>
            </a:pPr>
            <a:r>
              <a:rPr lang="en-US" sz="3001">
                <a:solidFill>
                  <a:srgbClr val="000000"/>
                </a:solidFill>
                <a:latin typeface="Roboto Bold"/>
              </a:rPr>
              <a:t>Rủi ro về nội bộ</a:t>
            </a:r>
          </a:p>
        </p:txBody>
      </p:sp>
      <p:sp>
        <p:nvSpPr>
          <p:cNvPr name="TextBox 27" id="27"/>
          <p:cNvSpPr txBox="true"/>
          <p:nvPr/>
        </p:nvSpPr>
        <p:spPr>
          <a:xfrm rot="0">
            <a:off x="11305484" y="6838021"/>
            <a:ext cx="3836411" cy="533361"/>
          </a:xfrm>
          <a:prstGeom prst="rect">
            <a:avLst/>
          </a:prstGeom>
        </p:spPr>
        <p:txBody>
          <a:bodyPr anchor="t" rtlCol="false" tIns="0" lIns="0" bIns="0" rIns="0">
            <a:spAutoFit/>
          </a:bodyPr>
          <a:lstStyle/>
          <a:p>
            <a:pPr algn="ctr">
              <a:lnSpc>
                <a:spcPts val="4202"/>
              </a:lnSpc>
            </a:pPr>
            <a:r>
              <a:rPr lang="en-US" sz="3001">
                <a:solidFill>
                  <a:srgbClr val="000000"/>
                </a:solidFill>
                <a:latin typeface="Roboto Bold"/>
              </a:rPr>
              <a:t>Rủi ro về thực hiện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4316211" y="8161643"/>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3743010" y="-1760377"/>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678349" y="8069439"/>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28575"/>
              <a:ext cx="551689" cy="654806"/>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224419"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28575"/>
              <a:ext cx="551689" cy="654806"/>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16400466" y="0"/>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4"/>
            <a:stretch>
              <a:fillRect l="0" t="0" r="0" b="0"/>
            </a:stretch>
          </a:blipFill>
        </p:spPr>
      </p:sp>
      <p:sp>
        <p:nvSpPr>
          <p:cNvPr name="Freeform 11" id="11"/>
          <p:cNvSpPr/>
          <p:nvPr/>
        </p:nvSpPr>
        <p:spPr>
          <a:xfrm flipH="false" flipV="false" rot="0">
            <a:off x="822928" y="3038146"/>
            <a:ext cx="823315" cy="1566863"/>
          </a:xfrm>
          <a:custGeom>
            <a:avLst/>
            <a:gdLst/>
            <a:ahLst/>
            <a:cxnLst/>
            <a:rect r="r" b="b" t="t" l="l"/>
            <a:pathLst>
              <a:path h="1566863" w="823315">
                <a:moveTo>
                  <a:pt x="0" y="0"/>
                </a:moveTo>
                <a:lnTo>
                  <a:pt x="823315" y="0"/>
                </a:lnTo>
                <a:lnTo>
                  <a:pt x="823315" y="1566863"/>
                </a:lnTo>
                <a:lnTo>
                  <a:pt x="0" y="15668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4626870" y="287071"/>
            <a:ext cx="10056031" cy="1192526"/>
          </a:xfrm>
          <a:prstGeom prst="rect">
            <a:avLst/>
          </a:prstGeom>
        </p:spPr>
        <p:txBody>
          <a:bodyPr anchor="t" rtlCol="false" tIns="0" lIns="0" bIns="0" rIns="0">
            <a:spAutoFit/>
          </a:bodyPr>
          <a:lstStyle/>
          <a:p>
            <a:pPr algn="ctr" marL="0" indent="0" lvl="0">
              <a:lnSpc>
                <a:spcPts val="9660"/>
              </a:lnSpc>
              <a:spcBef>
                <a:spcPct val="0"/>
              </a:spcBef>
            </a:pPr>
            <a:r>
              <a:rPr lang="en-US" sz="7000" spc="686">
                <a:solidFill>
                  <a:srgbClr val="231F20"/>
                </a:solidFill>
                <a:latin typeface="Roboto Bold"/>
              </a:rPr>
              <a:t>6.Nội dung chính</a:t>
            </a:r>
          </a:p>
        </p:txBody>
      </p:sp>
      <p:sp>
        <p:nvSpPr>
          <p:cNvPr name="TextBox 13" id="13"/>
          <p:cNvSpPr txBox="true"/>
          <p:nvPr/>
        </p:nvSpPr>
        <p:spPr>
          <a:xfrm rot="0">
            <a:off x="1433319" y="1762031"/>
            <a:ext cx="5376856" cy="688974"/>
          </a:xfrm>
          <a:prstGeom prst="rect">
            <a:avLst/>
          </a:prstGeom>
        </p:spPr>
        <p:txBody>
          <a:bodyPr anchor="t" rtlCol="false" tIns="0" lIns="0" bIns="0" rIns="0">
            <a:spAutoFit/>
          </a:bodyPr>
          <a:lstStyle/>
          <a:p>
            <a:pPr algn="ctr">
              <a:lnSpc>
                <a:spcPts val="5600"/>
              </a:lnSpc>
            </a:pPr>
            <a:r>
              <a:rPr lang="en-US" sz="4000">
                <a:solidFill>
                  <a:srgbClr val="231F20"/>
                </a:solidFill>
                <a:latin typeface="Roboto Bold"/>
              </a:rPr>
              <a:t>8. Quản lý truyền thông</a:t>
            </a:r>
          </a:p>
        </p:txBody>
      </p:sp>
      <p:sp>
        <p:nvSpPr>
          <p:cNvPr name="TextBox 14" id="14"/>
          <p:cNvSpPr txBox="true"/>
          <p:nvPr/>
        </p:nvSpPr>
        <p:spPr>
          <a:xfrm rot="0">
            <a:off x="3697188" y="6308334"/>
            <a:ext cx="10893623" cy="1943100"/>
          </a:xfrm>
          <a:prstGeom prst="rect">
            <a:avLst/>
          </a:prstGeom>
        </p:spPr>
        <p:txBody>
          <a:bodyPr anchor="t" rtlCol="false" tIns="0" lIns="0" bIns="0" rIns="0">
            <a:spAutoFit/>
          </a:bodyPr>
          <a:lstStyle/>
          <a:p>
            <a:pPr>
              <a:lnSpc>
                <a:spcPts val="3899"/>
              </a:lnSpc>
              <a:spcBef>
                <a:spcPct val="0"/>
              </a:spcBef>
            </a:pPr>
            <a:r>
              <a:rPr lang="en-US" sz="2999">
                <a:solidFill>
                  <a:srgbClr val="231F20"/>
                </a:solidFill>
                <a:latin typeface="Roboto"/>
              </a:rPr>
              <a:t>Truyền thông trong dự án thường để đạt được các mục đích sau:</a:t>
            </a:r>
          </a:p>
          <a:p>
            <a:pPr marL="647695" indent="-323848" lvl="1">
              <a:lnSpc>
                <a:spcPts val="3899"/>
              </a:lnSpc>
              <a:spcBef>
                <a:spcPct val="0"/>
              </a:spcBef>
              <a:buFont typeface="Arial"/>
              <a:buChar char="•"/>
            </a:pPr>
            <a:r>
              <a:rPr lang="en-US" sz="2999">
                <a:solidFill>
                  <a:srgbClr val="231F20"/>
                </a:solidFill>
                <a:latin typeface="Roboto"/>
              </a:rPr>
              <a:t>Trao đổi thông tin nội bộ.</a:t>
            </a:r>
          </a:p>
          <a:p>
            <a:pPr marL="647695" indent="-323848" lvl="1">
              <a:lnSpc>
                <a:spcPts val="3899"/>
              </a:lnSpc>
              <a:spcBef>
                <a:spcPct val="0"/>
              </a:spcBef>
              <a:buFont typeface="Arial"/>
              <a:buChar char="•"/>
            </a:pPr>
            <a:r>
              <a:rPr lang="en-US" sz="2999">
                <a:solidFill>
                  <a:srgbClr val="231F20"/>
                </a:solidFill>
                <a:latin typeface="Roboto"/>
              </a:rPr>
              <a:t>Trao đổi thông tin chung của dự án.</a:t>
            </a:r>
          </a:p>
          <a:p>
            <a:pPr marL="647695" indent="-323848" lvl="1">
              <a:lnSpc>
                <a:spcPts val="3899"/>
              </a:lnSpc>
              <a:spcBef>
                <a:spcPct val="0"/>
              </a:spcBef>
              <a:buFont typeface="Arial"/>
              <a:buChar char="•"/>
            </a:pPr>
            <a:r>
              <a:rPr lang="en-US" sz="2999">
                <a:solidFill>
                  <a:srgbClr val="231F20"/>
                </a:solidFill>
                <a:latin typeface="Roboto"/>
              </a:rPr>
              <a:t>Trao đổi với khách hàng.</a:t>
            </a:r>
          </a:p>
        </p:txBody>
      </p:sp>
      <p:sp>
        <p:nvSpPr>
          <p:cNvPr name="TextBox 15" id="15"/>
          <p:cNvSpPr txBox="true"/>
          <p:nvPr/>
        </p:nvSpPr>
        <p:spPr>
          <a:xfrm rot="0">
            <a:off x="2417131" y="2784381"/>
            <a:ext cx="10893623" cy="2428875"/>
          </a:xfrm>
          <a:prstGeom prst="rect">
            <a:avLst/>
          </a:prstGeom>
        </p:spPr>
        <p:txBody>
          <a:bodyPr anchor="t" rtlCol="false" tIns="0" lIns="0" bIns="0" rIns="0">
            <a:spAutoFit/>
          </a:bodyPr>
          <a:lstStyle/>
          <a:p>
            <a:pPr>
              <a:lnSpc>
                <a:spcPts val="3899"/>
              </a:lnSpc>
              <a:spcBef>
                <a:spcPct val="0"/>
              </a:spcBef>
            </a:pPr>
            <a:r>
              <a:rPr lang="en-US" sz="2999">
                <a:solidFill>
                  <a:srgbClr val="231F20"/>
                </a:solidFill>
                <a:latin typeface="Roboto"/>
              </a:rPr>
              <a:t>Quản lý truyền thông trong dự án bao hàm việc bao gồm việc truyền thông đến các stakeholder ( những đối tượng có ảnh hưởng trực tiếp đến dự án). Đảm bảo các bên nhận được những phân tích xuyên suốt dự án, tăng mức độ thành công và giảm thiểu rủi ro cho dự án.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093354" y="-9225698"/>
            <a:ext cx="15841853" cy="16255633"/>
          </a:xfrm>
          <a:custGeom>
            <a:avLst/>
            <a:gdLst/>
            <a:ahLst/>
            <a:cxnLst/>
            <a:rect r="r" b="b" t="t" l="l"/>
            <a:pathLst>
              <a:path h="16255633" w="15841853">
                <a:moveTo>
                  <a:pt x="0" y="0"/>
                </a:moveTo>
                <a:lnTo>
                  <a:pt x="15841852" y="0"/>
                </a:lnTo>
                <a:lnTo>
                  <a:pt x="15841852"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138504" y="-3425815"/>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283919" y="128028"/>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4"/>
            <a:stretch>
              <a:fillRect l="0" t="0" r="0" b="0"/>
            </a:stretch>
          </a:blipFill>
        </p:spPr>
      </p:sp>
      <p:sp>
        <p:nvSpPr>
          <p:cNvPr name="TextBox 5" id="5"/>
          <p:cNvSpPr txBox="true"/>
          <p:nvPr/>
        </p:nvSpPr>
        <p:spPr>
          <a:xfrm rot="0">
            <a:off x="5386147" y="3894277"/>
            <a:ext cx="6658451" cy="1453522"/>
          </a:xfrm>
          <a:prstGeom prst="rect">
            <a:avLst/>
          </a:prstGeom>
        </p:spPr>
        <p:txBody>
          <a:bodyPr anchor="t" rtlCol="false" tIns="0" lIns="0" bIns="0" rIns="0">
            <a:spAutoFit/>
          </a:bodyPr>
          <a:lstStyle/>
          <a:p>
            <a:pPr algn="ctr">
              <a:lnSpc>
                <a:spcPts val="11729"/>
              </a:lnSpc>
              <a:spcBef>
                <a:spcPct val="0"/>
              </a:spcBef>
            </a:pPr>
            <a:r>
              <a:rPr lang="en-US" sz="8499" spc="832">
                <a:solidFill>
                  <a:srgbClr val="F5FFF5"/>
                </a:solidFill>
                <a:latin typeface="Roboto Bold"/>
              </a:rPr>
              <a:t>7</a:t>
            </a:r>
            <a:r>
              <a:rPr lang="en-US" sz="8499" spc="832">
                <a:solidFill>
                  <a:srgbClr val="F5FFF5"/>
                </a:solidFill>
                <a:latin typeface="Roboto Bold"/>
              </a:rPr>
              <a:t>.Giao diện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906792" y="-9668224"/>
            <a:ext cx="24036383" cy="24664199"/>
          </a:xfrm>
          <a:custGeom>
            <a:avLst/>
            <a:gdLst/>
            <a:ahLst/>
            <a:cxnLst/>
            <a:rect r="r" b="b" t="t" l="l"/>
            <a:pathLst>
              <a:path h="24664199" w="24036383">
                <a:moveTo>
                  <a:pt x="0" y="0"/>
                </a:moveTo>
                <a:lnTo>
                  <a:pt x="24036383" y="0"/>
                </a:lnTo>
                <a:lnTo>
                  <a:pt x="24036383" y="24664199"/>
                </a:lnTo>
                <a:lnTo>
                  <a:pt x="0" y="24664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283919" y="128028"/>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7"/>
            <a:stretch>
              <a:fillRect l="0" t="0" r="0" b="0"/>
            </a:stretch>
          </a:blipFill>
        </p:spPr>
      </p:sp>
      <p:sp>
        <p:nvSpPr>
          <p:cNvPr name="Freeform 6" id="6"/>
          <p:cNvSpPr/>
          <p:nvPr/>
        </p:nvSpPr>
        <p:spPr>
          <a:xfrm flipH="false" flipV="false" rot="0">
            <a:off x="1686644" y="1288231"/>
            <a:ext cx="13738818" cy="7102630"/>
          </a:xfrm>
          <a:custGeom>
            <a:avLst/>
            <a:gdLst/>
            <a:ahLst/>
            <a:cxnLst/>
            <a:rect r="r" b="b" t="t" l="l"/>
            <a:pathLst>
              <a:path h="7102630" w="13738818">
                <a:moveTo>
                  <a:pt x="0" y="0"/>
                </a:moveTo>
                <a:lnTo>
                  <a:pt x="13738818" y="0"/>
                </a:lnTo>
                <a:lnTo>
                  <a:pt x="13738818" y="7102630"/>
                </a:lnTo>
                <a:lnTo>
                  <a:pt x="0" y="7102630"/>
                </a:lnTo>
                <a:lnTo>
                  <a:pt x="0" y="0"/>
                </a:lnTo>
                <a:close/>
              </a:path>
            </a:pathLst>
          </a:custGeom>
          <a:blipFill>
            <a:blip r:embed="rId8"/>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906792" y="-9495951"/>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283919" y="128028"/>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7"/>
            <a:stretch>
              <a:fillRect l="0" t="0" r="0" b="0"/>
            </a:stretch>
          </a:blipFill>
        </p:spPr>
      </p:sp>
      <p:sp>
        <p:nvSpPr>
          <p:cNvPr name="Freeform 6" id="6"/>
          <p:cNvSpPr/>
          <p:nvPr/>
        </p:nvSpPr>
        <p:spPr>
          <a:xfrm flipH="false" flipV="false" rot="0">
            <a:off x="1686644" y="1028700"/>
            <a:ext cx="12249637" cy="7217202"/>
          </a:xfrm>
          <a:custGeom>
            <a:avLst/>
            <a:gdLst/>
            <a:ahLst/>
            <a:cxnLst/>
            <a:rect r="r" b="b" t="t" l="l"/>
            <a:pathLst>
              <a:path h="7217202" w="12249637">
                <a:moveTo>
                  <a:pt x="0" y="0"/>
                </a:moveTo>
                <a:lnTo>
                  <a:pt x="12249637" y="0"/>
                </a:lnTo>
                <a:lnTo>
                  <a:pt x="12249637" y="7217202"/>
                </a:lnTo>
                <a:lnTo>
                  <a:pt x="0" y="7217202"/>
                </a:lnTo>
                <a:lnTo>
                  <a:pt x="0" y="0"/>
                </a:lnTo>
                <a:close/>
              </a:path>
            </a:pathLst>
          </a:custGeom>
          <a:blipFill>
            <a:blip r:embed="rId8"/>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906792" y="-9495951"/>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283919" y="128028"/>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7"/>
            <a:stretch>
              <a:fillRect l="0" t="0" r="0" b="0"/>
            </a:stretch>
          </a:blipFill>
        </p:spPr>
      </p:sp>
      <p:sp>
        <p:nvSpPr>
          <p:cNvPr name="Freeform 6" id="6"/>
          <p:cNvSpPr/>
          <p:nvPr/>
        </p:nvSpPr>
        <p:spPr>
          <a:xfrm flipH="false" flipV="false" rot="0">
            <a:off x="1910184" y="1028700"/>
            <a:ext cx="12436723" cy="7446798"/>
          </a:xfrm>
          <a:custGeom>
            <a:avLst/>
            <a:gdLst/>
            <a:ahLst/>
            <a:cxnLst/>
            <a:rect r="r" b="b" t="t" l="l"/>
            <a:pathLst>
              <a:path h="7446798" w="12436723">
                <a:moveTo>
                  <a:pt x="0" y="0"/>
                </a:moveTo>
                <a:lnTo>
                  <a:pt x="12436723" y="0"/>
                </a:lnTo>
                <a:lnTo>
                  <a:pt x="12436723" y="7446798"/>
                </a:lnTo>
                <a:lnTo>
                  <a:pt x="0" y="7446798"/>
                </a:lnTo>
                <a:lnTo>
                  <a:pt x="0" y="0"/>
                </a:lnTo>
                <a:close/>
              </a:path>
            </a:pathLst>
          </a:custGeom>
          <a:blipFill>
            <a:blip r:embed="rId8"/>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906792" y="-9495951"/>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283919" y="128028"/>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7"/>
            <a:stretch>
              <a:fillRect l="0" t="0" r="0" b="0"/>
            </a:stretch>
          </a:blipFill>
        </p:spPr>
      </p:sp>
      <p:sp>
        <p:nvSpPr>
          <p:cNvPr name="Freeform 6" id="6"/>
          <p:cNvSpPr/>
          <p:nvPr/>
        </p:nvSpPr>
        <p:spPr>
          <a:xfrm flipH="false" flipV="false" rot="0">
            <a:off x="2440735" y="1252838"/>
            <a:ext cx="11541317" cy="6795191"/>
          </a:xfrm>
          <a:custGeom>
            <a:avLst/>
            <a:gdLst/>
            <a:ahLst/>
            <a:cxnLst/>
            <a:rect r="r" b="b" t="t" l="l"/>
            <a:pathLst>
              <a:path h="6795191" w="11541317">
                <a:moveTo>
                  <a:pt x="0" y="0"/>
                </a:moveTo>
                <a:lnTo>
                  <a:pt x="11541317" y="0"/>
                </a:lnTo>
                <a:lnTo>
                  <a:pt x="11541317" y="6795191"/>
                </a:lnTo>
                <a:lnTo>
                  <a:pt x="0" y="6795191"/>
                </a:lnTo>
                <a:lnTo>
                  <a:pt x="0" y="0"/>
                </a:lnTo>
                <a:close/>
              </a:path>
            </a:pathLst>
          </a:custGeom>
          <a:blipFill>
            <a:blip r:embed="rId8"/>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380940"/>
            <a:ext cx="1400485" cy="6395154"/>
            <a:chOff x="0" y="0"/>
            <a:chExt cx="368852" cy="1684320"/>
          </a:xfrm>
        </p:grpSpPr>
        <p:sp>
          <p:nvSpPr>
            <p:cNvPr name="Freeform 4" id="4"/>
            <p:cNvSpPr/>
            <p:nvPr/>
          </p:nvSpPr>
          <p:spPr>
            <a:xfrm flipH="false" flipV="false" rot="0">
              <a:off x="0" y="0"/>
              <a:ext cx="368852" cy="1684320"/>
            </a:xfrm>
            <a:custGeom>
              <a:avLst/>
              <a:gdLst/>
              <a:ahLst/>
              <a:cxnLst/>
              <a:rect r="r" b="b" t="t" l="l"/>
              <a:pathLst>
                <a:path h="1684320" w="368852">
                  <a:moveTo>
                    <a:pt x="0" y="0"/>
                  </a:moveTo>
                  <a:lnTo>
                    <a:pt x="368852" y="0"/>
                  </a:lnTo>
                  <a:lnTo>
                    <a:pt x="368852" y="1684320"/>
                  </a:lnTo>
                  <a:lnTo>
                    <a:pt x="0" y="1684320"/>
                  </a:lnTo>
                  <a:close/>
                </a:path>
              </a:pathLst>
            </a:custGeom>
            <a:solidFill>
              <a:srgbClr val="CCCCCC"/>
            </a:solidFill>
          </p:spPr>
        </p:sp>
        <p:sp>
          <p:nvSpPr>
            <p:cNvPr name="TextBox 5" id="5"/>
            <p:cNvSpPr txBox="true"/>
            <p:nvPr/>
          </p:nvSpPr>
          <p:spPr>
            <a:xfrm>
              <a:off x="0" y="-28575"/>
              <a:ext cx="368852" cy="1712895"/>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5019320" y="428406"/>
            <a:ext cx="9689387" cy="1461163"/>
          </a:xfrm>
          <a:prstGeom prst="rect">
            <a:avLst/>
          </a:prstGeom>
        </p:spPr>
        <p:txBody>
          <a:bodyPr anchor="t" rtlCol="false" tIns="0" lIns="0" bIns="0" rIns="0">
            <a:spAutoFit/>
          </a:bodyPr>
          <a:lstStyle/>
          <a:p>
            <a:pPr algn="ctr">
              <a:lnSpc>
                <a:spcPts val="11843"/>
              </a:lnSpc>
            </a:pPr>
            <a:r>
              <a:rPr lang="en-US" sz="8582" spc="841">
                <a:solidFill>
                  <a:srgbClr val="231F20"/>
                </a:solidFill>
                <a:latin typeface="Roboto Bold"/>
              </a:rPr>
              <a:t>NỘI DUNG</a:t>
            </a:r>
          </a:p>
        </p:txBody>
      </p:sp>
      <p:sp>
        <p:nvSpPr>
          <p:cNvPr name="Freeform 7" id="7"/>
          <p:cNvSpPr/>
          <p:nvPr/>
        </p:nvSpPr>
        <p:spPr>
          <a:xfrm flipH="false" flipV="false" rot="7265345">
            <a:off x="10702603" y="7167696"/>
            <a:ext cx="10749463" cy="2687366"/>
          </a:xfrm>
          <a:custGeom>
            <a:avLst/>
            <a:gdLst/>
            <a:ahLst/>
            <a:cxnLst/>
            <a:rect r="r" b="b" t="t" l="l"/>
            <a:pathLst>
              <a:path h="2687366" w="10749463">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50954" y="2837645"/>
            <a:ext cx="937219" cy="657225"/>
          </a:xfrm>
          <a:prstGeom prst="rect">
            <a:avLst/>
          </a:prstGeom>
        </p:spPr>
        <p:txBody>
          <a:bodyPr anchor="t" rtlCol="false" tIns="0" lIns="0" bIns="0" rIns="0">
            <a:spAutoFit/>
          </a:bodyPr>
          <a:lstStyle/>
          <a:p>
            <a:pPr algn="ctr">
              <a:lnSpc>
                <a:spcPts val="5159"/>
              </a:lnSpc>
            </a:pPr>
            <a:r>
              <a:rPr lang="en-US" sz="4299">
                <a:solidFill>
                  <a:srgbClr val="363636"/>
                </a:solidFill>
                <a:latin typeface="Roboto Bold Italics"/>
              </a:rPr>
              <a:t>01</a:t>
            </a:r>
          </a:p>
        </p:txBody>
      </p:sp>
      <p:sp>
        <p:nvSpPr>
          <p:cNvPr name="TextBox 9" id="9"/>
          <p:cNvSpPr txBox="true"/>
          <p:nvPr/>
        </p:nvSpPr>
        <p:spPr>
          <a:xfrm rot="0">
            <a:off x="5231353" y="3733800"/>
            <a:ext cx="937219" cy="657225"/>
          </a:xfrm>
          <a:prstGeom prst="rect">
            <a:avLst/>
          </a:prstGeom>
        </p:spPr>
        <p:txBody>
          <a:bodyPr anchor="t" rtlCol="false" tIns="0" lIns="0" bIns="0" rIns="0">
            <a:spAutoFit/>
          </a:bodyPr>
          <a:lstStyle/>
          <a:p>
            <a:pPr algn="ctr">
              <a:lnSpc>
                <a:spcPts val="5159"/>
              </a:lnSpc>
            </a:pPr>
            <a:r>
              <a:rPr lang="en-US" sz="4299">
                <a:solidFill>
                  <a:srgbClr val="363636"/>
                </a:solidFill>
                <a:latin typeface="Roboto Bold Italics"/>
              </a:rPr>
              <a:t>02</a:t>
            </a:r>
          </a:p>
        </p:txBody>
      </p:sp>
      <p:sp>
        <p:nvSpPr>
          <p:cNvPr name="TextBox 10" id="10"/>
          <p:cNvSpPr txBox="true"/>
          <p:nvPr/>
        </p:nvSpPr>
        <p:spPr>
          <a:xfrm rot="0">
            <a:off x="5250954" y="4713923"/>
            <a:ext cx="937219" cy="657225"/>
          </a:xfrm>
          <a:prstGeom prst="rect">
            <a:avLst/>
          </a:prstGeom>
        </p:spPr>
        <p:txBody>
          <a:bodyPr anchor="t" rtlCol="false" tIns="0" lIns="0" bIns="0" rIns="0">
            <a:spAutoFit/>
          </a:bodyPr>
          <a:lstStyle/>
          <a:p>
            <a:pPr algn="ctr">
              <a:lnSpc>
                <a:spcPts val="5159"/>
              </a:lnSpc>
            </a:pPr>
            <a:r>
              <a:rPr lang="en-US" sz="4299">
                <a:solidFill>
                  <a:srgbClr val="363636"/>
                </a:solidFill>
                <a:latin typeface="Roboto Bold Italics"/>
              </a:rPr>
              <a:t>03</a:t>
            </a:r>
          </a:p>
        </p:txBody>
      </p:sp>
      <p:sp>
        <p:nvSpPr>
          <p:cNvPr name="TextBox 11" id="11"/>
          <p:cNvSpPr txBox="true"/>
          <p:nvPr/>
        </p:nvSpPr>
        <p:spPr>
          <a:xfrm rot="0">
            <a:off x="5250954" y="5694998"/>
            <a:ext cx="937219" cy="657225"/>
          </a:xfrm>
          <a:prstGeom prst="rect">
            <a:avLst/>
          </a:prstGeom>
        </p:spPr>
        <p:txBody>
          <a:bodyPr anchor="t" rtlCol="false" tIns="0" lIns="0" bIns="0" rIns="0">
            <a:spAutoFit/>
          </a:bodyPr>
          <a:lstStyle/>
          <a:p>
            <a:pPr algn="ctr">
              <a:lnSpc>
                <a:spcPts val="5159"/>
              </a:lnSpc>
            </a:pPr>
            <a:r>
              <a:rPr lang="en-US" sz="4299">
                <a:solidFill>
                  <a:srgbClr val="363636"/>
                </a:solidFill>
                <a:latin typeface="Roboto Bold Italics"/>
              </a:rPr>
              <a:t>04</a:t>
            </a:r>
          </a:p>
        </p:txBody>
      </p:sp>
      <p:sp>
        <p:nvSpPr>
          <p:cNvPr name="TextBox 12" id="12"/>
          <p:cNvSpPr txBox="true"/>
          <p:nvPr/>
        </p:nvSpPr>
        <p:spPr>
          <a:xfrm rot="0">
            <a:off x="5250954" y="6700610"/>
            <a:ext cx="937219" cy="657225"/>
          </a:xfrm>
          <a:prstGeom prst="rect">
            <a:avLst/>
          </a:prstGeom>
        </p:spPr>
        <p:txBody>
          <a:bodyPr anchor="t" rtlCol="false" tIns="0" lIns="0" bIns="0" rIns="0">
            <a:spAutoFit/>
          </a:bodyPr>
          <a:lstStyle/>
          <a:p>
            <a:pPr algn="ctr">
              <a:lnSpc>
                <a:spcPts val="5159"/>
              </a:lnSpc>
            </a:pPr>
            <a:r>
              <a:rPr lang="en-US" sz="4299">
                <a:solidFill>
                  <a:srgbClr val="363636"/>
                </a:solidFill>
                <a:latin typeface="Roboto Bold Italics"/>
              </a:rPr>
              <a:t>05</a:t>
            </a:r>
          </a:p>
        </p:txBody>
      </p:sp>
      <p:sp>
        <p:nvSpPr>
          <p:cNvPr name="TextBox 13" id="13"/>
          <p:cNvSpPr txBox="true"/>
          <p:nvPr/>
        </p:nvSpPr>
        <p:spPr>
          <a:xfrm rot="0">
            <a:off x="6607430" y="2876698"/>
            <a:ext cx="5790503" cy="521970"/>
          </a:xfrm>
          <a:prstGeom prst="rect">
            <a:avLst/>
          </a:prstGeom>
        </p:spPr>
        <p:txBody>
          <a:bodyPr anchor="t" rtlCol="false" tIns="0" lIns="0" bIns="0" rIns="0">
            <a:spAutoFit/>
          </a:bodyPr>
          <a:lstStyle/>
          <a:p>
            <a:pPr>
              <a:lnSpc>
                <a:spcPts val="4139"/>
              </a:lnSpc>
            </a:pPr>
            <a:r>
              <a:rPr lang="en-US" sz="2999" spc="293">
                <a:solidFill>
                  <a:srgbClr val="231F20"/>
                </a:solidFill>
                <a:latin typeface="Roboto"/>
              </a:rPr>
              <a:t>Giới thiệu</a:t>
            </a:r>
          </a:p>
        </p:txBody>
      </p:sp>
      <p:sp>
        <p:nvSpPr>
          <p:cNvPr name="TextBox 14" id="14"/>
          <p:cNvSpPr txBox="true"/>
          <p:nvPr/>
        </p:nvSpPr>
        <p:spPr>
          <a:xfrm rot="0">
            <a:off x="6607430" y="3794388"/>
            <a:ext cx="6076629" cy="521970"/>
          </a:xfrm>
          <a:prstGeom prst="rect">
            <a:avLst/>
          </a:prstGeom>
        </p:spPr>
        <p:txBody>
          <a:bodyPr anchor="t" rtlCol="false" tIns="0" lIns="0" bIns="0" rIns="0">
            <a:spAutoFit/>
          </a:bodyPr>
          <a:lstStyle/>
          <a:p>
            <a:pPr>
              <a:lnSpc>
                <a:spcPts val="4139"/>
              </a:lnSpc>
            </a:pPr>
            <a:r>
              <a:rPr lang="en-US" sz="2999" spc="293">
                <a:solidFill>
                  <a:srgbClr val="231F20"/>
                </a:solidFill>
                <a:latin typeface="Roboto"/>
              </a:rPr>
              <a:t>Trạng thái</a:t>
            </a:r>
          </a:p>
        </p:txBody>
      </p:sp>
      <p:sp>
        <p:nvSpPr>
          <p:cNvPr name="TextBox 15" id="15"/>
          <p:cNvSpPr txBox="true"/>
          <p:nvPr/>
        </p:nvSpPr>
        <p:spPr>
          <a:xfrm rot="0">
            <a:off x="6607430" y="4752975"/>
            <a:ext cx="5790503" cy="521970"/>
          </a:xfrm>
          <a:prstGeom prst="rect">
            <a:avLst/>
          </a:prstGeom>
        </p:spPr>
        <p:txBody>
          <a:bodyPr anchor="t" rtlCol="false" tIns="0" lIns="0" bIns="0" rIns="0">
            <a:spAutoFit/>
          </a:bodyPr>
          <a:lstStyle/>
          <a:p>
            <a:pPr algn="l" marL="0" indent="0" lvl="0">
              <a:lnSpc>
                <a:spcPts val="4139"/>
              </a:lnSpc>
              <a:spcBef>
                <a:spcPct val="0"/>
              </a:spcBef>
            </a:pPr>
            <a:r>
              <a:rPr lang="en-US" sz="2999" spc="293">
                <a:solidFill>
                  <a:srgbClr val="231F20"/>
                </a:solidFill>
                <a:latin typeface="Roboto"/>
              </a:rPr>
              <a:t>Vấn đề</a:t>
            </a:r>
          </a:p>
        </p:txBody>
      </p:sp>
      <p:sp>
        <p:nvSpPr>
          <p:cNvPr name="TextBox 16" id="16"/>
          <p:cNvSpPr txBox="true"/>
          <p:nvPr/>
        </p:nvSpPr>
        <p:spPr>
          <a:xfrm rot="0">
            <a:off x="6607430" y="5713095"/>
            <a:ext cx="6076629" cy="521970"/>
          </a:xfrm>
          <a:prstGeom prst="rect">
            <a:avLst/>
          </a:prstGeom>
        </p:spPr>
        <p:txBody>
          <a:bodyPr anchor="t" rtlCol="false" tIns="0" lIns="0" bIns="0" rIns="0">
            <a:spAutoFit/>
          </a:bodyPr>
          <a:lstStyle/>
          <a:p>
            <a:pPr algn="l" marL="0" indent="0" lvl="0">
              <a:lnSpc>
                <a:spcPts val="4139"/>
              </a:lnSpc>
              <a:spcBef>
                <a:spcPct val="0"/>
              </a:spcBef>
            </a:pPr>
            <a:r>
              <a:rPr lang="en-US" sz="2999" spc="293">
                <a:solidFill>
                  <a:srgbClr val="231F20"/>
                </a:solidFill>
                <a:latin typeface="Roboto"/>
              </a:rPr>
              <a:t>Giải pháp </a:t>
            </a:r>
          </a:p>
        </p:txBody>
      </p:sp>
      <p:sp>
        <p:nvSpPr>
          <p:cNvPr name="TextBox 17" id="17"/>
          <p:cNvSpPr txBox="true"/>
          <p:nvPr/>
        </p:nvSpPr>
        <p:spPr>
          <a:xfrm rot="0">
            <a:off x="6607430" y="6739662"/>
            <a:ext cx="6076629" cy="521970"/>
          </a:xfrm>
          <a:prstGeom prst="rect">
            <a:avLst/>
          </a:prstGeom>
        </p:spPr>
        <p:txBody>
          <a:bodyPr anchor="t" rtlCol="false" tIns="0" lIns="0" bIns="0" rIns="0">
            <a:spAutoFit/>
          </a:bodyPr>
          <a:lstStyle/>
          <a:p>
            <a:pPr algn="l" marL="0" indent="0" lvl="0">
              <a:lnSpc>
                <a:spcPts val="4139"/>
              </a:lnSpc>
              <a:spcBef>
                <a:spcPct val="0"/>
              </a:spcBef>
            </a:pPr>
            <a:r>
              <a:rPr lang="en-US" sz="2999" spc="293">
                <a:solidFill>
                  <a:srgbClr val="231F20"/>
                </a:solidFill>
                <a:latin typeface="Roboto"/>
              </a:rPr>
              <a:t>Công việc tương lai</a:t>
            </a:r>
          </a:p>
        </p:txBody>
      </p:sp>
      <p:sp>
        <p:nvSpPr>
          <p:cNvPr name="Freeform 18" id="18"/>
          <p:cNvSpPr/>
          <p:nvPr/>
        </p:nvSpPr>
        <p:spPr>
          <a:xfrm flipH="false" flipV="false" rot="0">
            <a:off x="16283919" y="128028"/>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6"/>
            <a:stretch>
              <a:fillRect l="0" t="0" r="0" b="0"/>
            </a:stretch>
          </a:blipFill>
        </p:spPr>
      </p:sp>
      <p:sp>
        <p:nvSpPr>
          <p:cNvPr name="TextBox 19" id="19"/>
          <p:cNvSpPr txBox="true"/>
          <p:nvPr/>
        </p:nvSpPr>
        <p:spPr>
          <a:xfrm rot="0">
            <a:off x="5250954" y="7757952"/>
            <a:ext cx="937219" cy="657225"/>
          </a:xfrm>
          <a:prstGeom prst="rect">
            <a:avLst/>
          </a:prstGeom>
        </p:spPr>
        <p:txBody>
          <a:bodyPr anchor="t" rtlCol="false" tIns="0" lIns="0" bIns="0" rIns="0">
            <a:spAutoFit/>
          </a:bodyPr>
          <a:lstStyle/>
          <a:p>
            <a:pPr algn="ctr">
              <a:lnSpc>
                <a:spcPts val="5159"/>
              </a:lnSpc>
            </a:pPr>
            <a:r>
              <a:rPr lang="en-US" sz="4299">
                <a:solidFill>
                  <a:srgbClr val="363636"/>
                </a:solidFill>
                <a:latin typeface="Roboto Bold Italics"/>
              </a:rPr>
              <a:t>06</a:t>
            </a:r>
          </a:p>
        </p:txBody>
      </p:sp>
      <p:sp>
        <p:nvSpPr>
          <p:cNvPr name="TextBox 20" id="20"/>
          <p:cNvSpPr txBox="true"/>
          <p:nvPr/>
        </p:nvSpPr>
        <p:spPr>
          <a:xfrm rot="0">
            <a:off x="6607430" y="7797004"/>
            <a:ext cx="6076629" cy="521970"/>
          </a:xfrm>
          <a:prstGeom prst="rect">
            <a:avLst/>
          </a:prstGeom>
        </p:spPr>
        <p:txBody>
          <a:bodyPr anchor="t" rtlCol="false" tIns="0" lIns="0" bIns="0" rIns="0">
            <a:spAutoFit/>
          </a:bodyPr>
          <a:lstStyle/>
          <a:p>
            <a:pPr algn="l" marL="0" indent="0" lvl="0">
              <a:lnSpc>
                <a:spcPts val="4139"/>
              </a:lnSpc>
              <a:spcBef>
                <a:spcPct val="0"/>
              </a:spcBef>
            </a:pPr>
            <a:r>
              <a:rPr lang="en-US" sz="2999" spc="293">
                <a:solidFill>
                  <a:srgbClr val="231F20"/>
                </a:solidFill>
                <a:latin typeface="Roboto"/>
              </a:rPr>
              <a:t>Nội dung chính</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906792" y="-9495951"/>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283919" y="128028"/>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7"/>
            <a:stretch>
              <a:fillRect l="0" t="0" r="0" b="0"/>
            </a:stretch>
          </a:blipFill>
        </p:spPr>
      </p:sp>
      <p:sp>
        <p:nvSpPr>
          <p:cNvPr name="Freeform 6" id="6"/>
          <p:cNvSpPr/>
          <p:nvPr/>
        </p:nvSpPr>
        <p:spPr>
          <a:xfrm flipH="false" flipV="false" rot="0">
            <a:off x="3690866" y="2008365"/>
            <a:ext cx="10906268" cy="6270270"/>
          </a:xfrm>
          <a:custGeom>
            <a:avLst/>
            <a:gdLst/>
            <a:ahLst/>
            <a:cxnLst/>
            <a:rect r="r" b="b" t="t" l="l"/>
            <a:pathLst>
              <a:path h="6270270" w="10906268">
                <a:moveTo>
                  <a:pt x="0" y="0"/>
                </a:moveTo>
                <a:lnTo>
                  <a:pt x="10906268" y="0"/>
                </a:lnTo>
                <a:lnTo>
                  <a:pt x="10906268" y="6270270"/>
                </a:lnTo>
                <a:lnTo>
                  <a:pt x="0" y="6270270"/>
                </a:lnTo>
                <a:lnTo>
                  <a:pt x="0" y="0"/>
                </a:lnTo>
                <a:close/>
              </a:path>
            </a:pathLst>
          </a:custGeom>
          <a:blipFill>
            <a:blip r:embed="rId8"/>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12880396" y="-11987349"/>
            <a:ext cx="24036383" cy="24664199"/>
          </a:xfrm>
          <a:custGeom>
            <a:avLst/>
            <a:gdLst/>
            <a:ahLst/>
            <a:cxnLst/>
            <a:rect r="r" b="b" t="t" l="l"/>
            <a:pathLst>
              <a:path h="24664199" w="24036383">
                <a:moveTo>
                  <a:pt x="0" y="0"/>
                </a:moveTo>
                <a:lnTo>
                  <a:pt x="24036383" y="0"/>
                </a:lnTo>
                <a:lnTo>
                  <a:pt x="24036383" y="24664199"/>
                </a:lnTo>
                <a:lnTo>
                  <a:pt x="0" y="24664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283919" y="128028"/>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7"/>
            <a:stretch>
              <a:fillRect l="0" t="0" r="0" b="0"/>
            </a:stretch>
          </a:blipFill>
        </p:spPr>
      </p:sp>
      <p:sp>
        <p:nvSpPr>
          <p:cNvPr name="Freeform 6" id="6"/>
          <p:cNvSpPr/>
          <p:nvPr/>
        </p:nvSpPr>
        <p:spPr>
          <a:xfrm flipH="false" flipV="false" rot="0">
            <a:off x="2932969" y="3469354"/>
            <a:ext cx="12422063" cy="3348292"/>
          </a:xfrm>
          <a:custGeom>
            <a:avLst/>
            <a:gdLst/>
            <a:ahLst/>
            <a:cxnLst/>
            <a:rect r="r" b="b" t="t" l="l"/>
            <a:pathLst>
              <a:path h="3348292" w="12422063">
                <a:moveTo>
                  <a:pt x="0" y="0"/>
                </a:moveTo>
                <a:lnTo>
                  <a:pt x="12422062" y="0"/>
                </a:lnTo>
                <a:lnTo>
                  <a:pt x="12422062" y="3348292"/>
                </a:lnTo>
                <a:lnTo>
                  <a:pt x="0" y="3348292"/>
                </a:lnTo>
                <a:lnTo>
                  <a:pt x="0" y="0"/>
                </a:lnTo>
                <a:close/>
              </a:path>
            </a:pathLst>
          </a:custGeom>
          <a:blipFill>
            <a:blip r:embed="rId8"/>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6218950" y="-9780990"/>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039652" y="4435896"/>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69665" y="3090733"/>
            <a:ext cx="8168788" cy="5729821"/>
          </a:xfrm>
          <a:custGeom>
            <a:avLst/>
            <a:gdLst/>
            <a:ahLst/>
            <a:cxnLst/>
            <a:rect r="r" b="b" t="t" l="l"/>
            <a:pathLst>
              <a:path h="5729821" w="8168788">
                <a:moveTo>
                  <a:pt x="0" y="0"/>
                </a:moveTo>
                <a:lnTo>
                  <a:pt x="8168788" y="0"/>
                </a:lnTo>
                <a:lnTo>
                  <a:pt x="8168788" y="5729821"/>
                </a:lnTo>
                <a:lnTo>
                  <a:pt x="0" y="5729821"/>
                </a:lnTo>
                <a:lnTo>
                  <a:pt x="0" y="0"/>
                </a:lnTo>
                <a:close/>
              </a:path>
            </a:pathLst>
          </a:custGeom>
          <a:blipFill>
            <a:blip r:embed="rId5"/>
            <a:stretch>
              <a:fillRect l="0" t="0" r="0" b="0"/>
            </a:stretch>
          </a:blipFill>
        </p:spPr>
      </p:sp>
      <p:sp>
        <p:nvSpPr>
          <p:cNvPr name="TextBox 6" id="6"/>
          <p:cNvSpPr txBox="true"/>
          <p:nvPr/>
        </p:nvSpPr>
        <p:spPr>
          <a:xfrm rot="0">
            <a:off x="2129483" y="449369"/>
            <a:ext cx="13617940" cy="1603663"/>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Roboto Bold"/>
              </a:rPr>
              <a:t>Kết luận</a:t>
            </a:r>
          </a:p>
        </p:txBody>
      </p:sp>
      <p:sp>
        <p:nvSpPr>
          <p:cNvPr name="TextBox 7" id="7"/>
          <p:cNvSpPr txBox="true"/>
          <p:nvPr/>
        </p:nvSpPr>
        <p:spPr>
          <a:xfrm rot="0">
            <a:off x="8938453" y="2828387"/>
            <a:ext cx="7111816" cy="5547931"/>
          </a:xfrm>
          <a:prstGeom prst="rect">
            <a:avLst/>
          </a:prstGeom>
        </p:spPr>
        <p:txBody>
          <a:bodyPr anchor="t" rtlCol="false" tIns="0" lIns="0" bIns="0" rIns="0">
            <a:spAutoFit/>
          </a:bodyPr>
          <a:lstStyle/>
          <a:p>
            <a:pPr algn="just">
              <a:lnSpc>
                <a:spcPts val="5533"/>
              </a:lnSpc>
            </a:pPr>
            <a:r>
              <a:rPr lang="en-US" sz="3952">
                <a:solidFill>
                  <a:srgbClr val="231F20"/>
                </a:solidFill>
                <a:latin typeface="Roboto"/>
              </a:rPr>
              <a:t>Dưới sự hỗ trợ của cô </a:t>
            </a:r>
            <a:r>
              <a:rPr lang="en-US" sz="3952">
                <a:solidFill>
                  <a:srgbClr val="231F20"/>
                </a:solidFill>
                <a:latin typeface="Roboto Bold"/>
              </a:rPr>
              <a:t>TS. Trần Hồng Diệp</a:t>
            </a:r>
            <a:r>
              <a:rPr lang="en-US" sz="3952">
                <a:solidFill>
                  <a:srgbClr val="231F20"/>
                </a:solidFill>
                <a:latin typeface="Roboto"/>
              </a:rPr>
              <a:t>, nhóm em đã hoàn thành dự án </a:t>
            </a:r>
            <a:r>
              <a:rPr lang="en-US" sz="3952">
                <a:solidFill>
                  <a:srgbClr val="231F20"/>
                </a:solidFill>
                <a:latin typeface="Roboto Bold"/>
              </a:rPr>
              <a:t>"Xây dựng hệ thống cho thuê  xe"</a:t>
            </a:r>
            <a:r>
              <a:rPr lang="en-US" sz="3952">
                <a:solidFill>
                  <a:srgbClr val="231F20"/>
                </a:solidFill>
                <a:latin typeface="Roboto"/>
              </a:rPr>
              <a:t>  và học được nhiều kiến thức, phát triển kỹ năng quản lý dự án và làm việc nhóm. Chúng em cảm ơn và trân trọng cơ hội này.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991451"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28575"/>
              <a:ext cx="1131601" cy="254913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496825" y="2486916"/>
            <a:ext cx="11791194" cy="2656584"/>
            <a:chOff x="0" y="0"/>
            <a:chExt cx="4517717" cy="1017852"/>
          </a:xfrm>
        </p:grpSpPr>
        <p:sp>
          <p:nvSpPr>
            <p:cNvPr name="Freeform 8" id="8"/>
            <p:cNvSpPr/>
            <p:nvPr/>
          </p:nvSpPr>
          <p:spPr>
            <a:xfrm flipH="false" flipV="false" rot="0">
              <a:off x="0" y="0"/>
              <a:ext cx="4517717" cy="1017852"/>
            </a:xfrm>
            <a:custGeom>
              <a:avLst/>
              <a:gdLst/>
              <a:ahLst/>
              <a:cxnLst/>
              <a:rect r="r" b="b" t="t" l="l"/>
              <a:pathLst>
                <a:path h="1017852" w="4517717">
                  <a:moveTo>
                    <a:pt x="0" y="0"/>
                  </a:moveTo>
                  <a:lnTo>
                    <a:pt x="4517717" y="0"/>
                  </a:lnTo>
                  <a:lnTo>
                    <a:pt x="4517717" y="1017852"/>
                  </a:lnTo>
                  <a:lnTo>
                    <a:pt x="0" y="1017852"/>
                  </a:lnTo>
                  <a:close/>
                </a:path>
              </a:pathLst>
            </a:custGeom>
            <a:solidFill>
              <a:srgbClr val="EFEFEF"/>
            </a:solidFill>
          </p:spPr>
        </p:sp>
        <p:sp>
          <p:nvSpPr>
            <p:cNvPr name="TextBox 9" id="9"/>
            <p:cNvSpPr txBox="true"/>
            <p:nvPr/>
          </p:nvSpPr>
          <p:spPr>
            <a:xfrm>
              <a:off x="0" y="-28575"/>
              <a:ext cx="4517717" cy="1046427"/>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845010" y="2975386"/>
            <a:ext cx="927040" cy="940724"/>
          </a:xfrm>
          <a:custGeom>
            <a:avLst/>
            <a:gdLst/>
            <a:ahLst/>
            <a:cxnLst/>
            <a:rect r="r" b="b" t="t" l="l"/>
            <a:pathLst>
              <a:path h="940724" w="927040">
                <a:moveTo>
                  <a:pt x="0" y="0"/>
                </a:moveTo>
                <a:lnTo>
                  <a:pt x="927040" y="0"/>
                </a:lnTo>
                <a:lnTo>
                  <a:pt x="927040" y="940724"/>
                </a:lnTo>
                <a:lnTo>
                  <a:pt x="0" y="940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12" id="12"/>
          <p:cNvGrpSpPr/>
          <p:nvPr/>
        </p:nvGrpSpPr>
        <p:grpSpPr>
          <a:xfrm rot="0">
            <a:off x="961217" y="5861727"/>
            <a:ext cx="10933939" cy="2121929"/>
            <a:chOff x="0" y="0"/>
            <a:chExt cx="4189265" cy="813003"/>
          </a:xfrm>
        </p:grpSpPr>
        <p:sp>
          <p:nvSpPr>
            <p:cNvPr name="Freeform 13" id="13"/>
            <p:cNvSpPr/>
            <p:nvPr/>
          </p:nvSpPr>
          <p:spPr>
            <a:xfrm flipH="false" flipV="false" rot="0">
              <a:off x="0" y="0"/>
              <a:ext cx="4189265" cy="813003"/>
            </a:xfrm>
            <a:custGeom>
              <a:avLst/>
              <a:gdLst/>
              <a:ahLst/>
              <a:cxnLst/>
              <a:rect r="r" b="b" t="t" l="l"/>
              <a:pathLst>
                <a:path h="813003" w="4189265">
                  <a:moveTo>
                    <a:pt x="0" y="0"/>
                  </a:moveTo>
                  <a:lnTo>
                    <a:pt x="4189265" y="0"/>
                  </a:lnTo>
                  <a:lnTo>
                    <a:pt x="4189265" y="813003"/>
                  </a:lnTo>
                  <a:lnTo>
                    <a:pt x="0" y="813003"/>
                  </a:lnTo>
                  <a:close/>
                </a:path>
              </a:pathLst>
            </a:custGeom>
            <a:solidFill>
              <a:srgbClr val="EFEFEF"/>
            </a:solidFill>
          </p:spPr>
        </p:sp>
        <p:sp>
          <p:nvSpPr>
            <p:cNvPr name="TextBox 14" id="14"/>
            <p:cNvSpPr txBox="true"/>
            <p:nvPr/>
          </p:nvSpPr>
          <p:spPr>
            <a:xfrm>
              <a:off x="0" y="-28575"/>
              <a:ext cx="4189265" cy="841578"/>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1308530" y="6162574"/>
            <a:ext cx="1159455" cy="1178744"/>
          </a:xfrm>
          <a:custGeom>
            <a:avLst/>
            <a:gdLst/>
            <a:ahLst/>
            <a:cxnLst/>
            <a:rect r="r" b="b" t="t" l="l"/>
            <a:pathLst>
              <a:path h="1178744" w="1159455">
                <a:moveTo>
                  <a:pt x="0" y="0"/>
                </a:moveTo>
                <a:lnTo>
                  <a:pt x="1159455" y="0"/>
                </a:lnTo>
                <a:lnTo>
                  <a:pt x="1159455" y="1178744"/>
                </a:lnTo>
                <a:lnTo>
                  <a:pt x="0" y="1178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1656346" y="2324968"/>
            <a:ext cx="6631654" cy="5637063"/>
          </a:xfrm>
          <a:custGeom>
            <a:avLst/>
            <a:gdLst/>
            <a:ahLst/>
            <a:cxnLst/>
            <a:rect r="r" b="b" t="t" l="l"/>
            <a:pathLst>
              <a:path h="5637063" w="6631654">
                <a:moveTo>
                  <a:pt x="0" y="0"/>
                </a:moveTo>
                <a:lnTo>
                  <a:pt x="6631654" y="0"/>
                </a:lnTo>
                <a:lnTo>
                  <a:pt x="6631654" y="5637064"/>
                </a:lnTo>
                <a:lnTo>
                  <a:pt x="0" y="5637064"/>
                </a:lnTo>
                <a:lnTo>
                  <a:pt x="0" y="0"/>
                </a:lnTo>
                <a:close/>
              </a:path>
            </a:pathLst>
          </a:custGeom>
          <a:blipFill>
            <a:blip r:embed="rId10"/>
            <a:stretch>
              <a:fillRect l="-20278" t="-8078" r="-17648" b="0"/>
            </a:stretch>
          </a:blipFill>
        </p:spPr>
      </p:sp>
      <p:sp>
        <p:nvSpPr>
          <p:cNvPr name="TextBox 18" id="18"/>
          <p:cNvSpPr txBox="true"/>
          <p:nvPr/>
        </p:nvSpPr>
        <p:spPr>
          <a:xfrm rot="0">
            <a:off x="2839066" y="253429"/>
            <a:ext cx="8970716" cy="1453512"/>
          </a:xfrm>
          <a:prstGeom prst="rect">
            <a:avLst/>
          </a:prstGeom>
        </p:spPr>
        <p:txBody>
          <a:bodyPr anchor="t" rtlCol="false" tIns="0" lIns="0" bIns="0" rIns="0">
            <a:spAutoFit/>
          </a:bodyPr>
          <a:lstStyle/>
          <a:p>
            <a:pPr>
              <a:lnSpc>
                <a:spcPts val="11730"/>
              </a:lnSpc>
            </a:pPr>
            <a:r>
              <a:rPr lang="en-US" sz="8500" spc="833">
                <a:solidFill>
                  <a:srgbClr val="231F20"/>
                </a:solidFill>
                <a:latin typeface="Roboto Bold"/>
              </a:rPr>
              <a:t>1.Giới thiệu</a:t>
            </a:r>
          </a:p>
        </p:txBody>
      </p:sp>
      <p:sp>
        <p:nvSpPr>
          <p:cNvPr name="TextBox 19" id="19"/>
          <p:cNvSpPr txBox="true"/>
          <p:nvPr/>
        </p:nvSpPr>
        <p:spPr>
          <a:xfrm rot="0">
            <a:off x="1888257" y="2695280"/>
            <a:ext cx="9382501" cy="2133600"/>
          </a:xfrm>
          <a:prstGeom prst="rect">
            <a:avLst/>
          </a:prstGeom>
        </p:spPr>
        <p:txBody>
          <a:bodyPr anchor="t" rtlCol="false" tIns="0" lIns="0" bIns="0" rIns="0">
            <a:spAutoFit/>
          </a:bodyPr>
          <a:lstStyle/>
          <a:p>
            <a:pPr algn="just" marL="539749" indent="-269875" lvl="1">
              <a:lnSpc>
                <a:spcPts val="3449"/>
              </a:lnSpc>
              <a:spcBef>
                <a:spcPct val="0"/>
              </a:spcBef>
              <a:buFont typeface="Arial"/>
              <a:buChar char="•"/>
            </a:pPr>
            <a:r>
              <a:rPr lang="en-US" sz="2499" spc="244">
                <a:solidFill>
                  <a:srgbClr val="231F20"/>
                </a:solidFill>
                <a:latin typeface="Roboto Bold"/>
              </a:rPr>
              <a:t>Mục tiêu dự án</a:t>
            </a:r>
            <a:r>
              <a:rPr lang="en-US" sz="2499" spc="244">
                <a:solidFill>
                  <a:srgbClr val="231F20"/>
                </a:solidFill>
                <a:latin typeface="Roboto"/>
              </a:rPr>
              <a:t>: Cải thiện quy trình cho thuê xe thông qua việc áp dụng công nghệ thông tin, nhằm tạo ra một hệ thống cho thuê xe hiệu quả, tiện lợi và an toàn, giúp cải thiện trải nghiệm của khách hàng và nâng cao hiệu suất của doanh nghiệp.</a:t>
            </a:r>
          </a:p>
        </p:txBody>
      </p:sp>
      <p:sp>
        <p:nvSpPr>
          <p:cNvPr name="TextBox 20" id="20"/>
          <p:cNvSpPr txBox="true"/>
          <p:nvPr/>
        </p:nvSpPr>
        <p:spPr>
          <a:xfrm rot="0">
            <a:off x="2839066" y="6064968"/>
            <a:ext cx="8817280" cy="1276350"/>
          </a:xfrm>
          <a:prstGeom prst="rect">
            <a:avLst/>
          </a:prstGeom>
        </p:spPr>
        <p:txBody>
          <a:bodyPr anchor="t" rtlCol="false" tIns="0" lIns="0" bIns="0" rIns="0">
            <a:spAutoFit/>
          </a:bodyPr>
          <a:lstStyle/>
          <a:p>
            <a:pPr algn="l" marL="0" indent="0" lvl="0">
              <a:lnSpc>
                <a:spcPts val="3449"/>
              </a:lnSpc>
              <a:spcBef>
                <a:spcPct val="0"/>
              </a:spcBef>
            </a:pPr>
            <a:r>
              <a:rPr lang="en-US" sz="2499" spc="244">
                <a:solidFill>
                  <a:srgbClr val="231F20"/>
                </a:solidFill>
                <a:latin typeface="Roboto Bold"/>
              </a:rPr>
              <a:t>2. Lợi ích của dự án</a:t>
            </a:r>
            <a:r>
              <a:rPr lang="en-US" sz="2499" spc="244">
                <a:solidFill>
                  <a:srgbClr val="231F20"/>
                </a:solidFill>
                <a:latin typeface="Roboto"/>
              </a:rPr>
              <a:t>: Tăng tính tiện lợi, đơn giản hóa quy trình đặt xe, tăng khả năng theo dõi và quản lý xe, cải thiện trải nghiệm khách hàng.</a:t>
            </a:r>
          </a:p>
        </p:txBody>
      </p:sp>
      <p:sp>
        <p:nvSpPr>
          <p:cNvPr name="Freeform 21" id="21"/>
          <p:cNvSpPr/>
          <p:nvPr/>
        </p:nvSpPr>
        <p:spPr>
          <a:xfrm flipH="false" flipV="false" rot="0">
            <a:off x="16400466" y="415354"/>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11"/>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433849" y="2986993"/>
            <a:ext cx="945474" cy="1101718"/>
          </a:xfrm>
          <a:custGeom>
            <a:avLst/>
            <a:gdLst/>
            <a:ahLst/>
            <a:cxnLst/>
            <a:rect r="r" b="b" t="t" l="l"/>
            <a:pathLst>
              <a:path h="1101718" w="945474">
                <a:moveTo>
                  <a:pt x="0" y="0"/>
                </a:moveTo>
                <a:lnTo>
                  <a:pt x="945474" y="0"/>
                </a:lnTo>
                <a:lnTo>
                  <a:pt x="945474" y="1101717"/>
                </a:lnTo>
                <a:lnTo>
                  <a:pt x="0" y="11017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957146" y="2986993"/>
            <a:ext cx="945474" cy="1101718"/>
          </a:xfrm>
          <a:custGeom>
            <a:avLst/>
            <a:gdLst/>
            <a:ahLst/>
            <a:cxnLst/>
            <a:rect r="r" b="b" t="t" l="l"/>
            <a:pathLst>
              <a:path h="1101718" w="945474">
                <a:moveTo>
                  <a:pt x="0" y="0"/>
                </a:moveTo>
                <a:lnTo>
                  <a:pt x="945474" y="0"/>
                </a:lnTo>
                <a:lnTo>
                  <a:pt x="945474" y="1101717"/>
                </a:lnTo>
                <a:lnTo>
                  <a:pt x="0" y="11017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662898" y="5680573"/>
            <a:ext cx="2424298" cy="2721151"/>
          </a:xfrm>
          <a:custGeom>
            <a:avLst/>
            <a:gdLst/>
            <a:ahLst/>
            <a:cxnLst/>
            <a:rect r="r" b="b" t="t" l="l"/>
            <a:pathLst>
              <a:path h="2721151" w="2424298">
                <a:moveTo>
                  <a:pt x="0" y="0"/>
                </a:moveTo>
                <a:lnTo>
                  <a:pt x="2424298" y="0"/>
                </a:lnTo>
                <a:lnTo>
                  <a:pt x="2424298" y="2721151"/>
                </a:lnTo>
                <a:lnTo>
                  <a:pt x="0" y="27211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4875047" y="494532"/>
            <a:ext cx="8970716" cy="1453512"/>
          </a:xfrm>
          <a:prstGeom prst="rect">
            <a:avLst/>
          </a:prstGeom>
        </p:spPr>
        <p:txBody>
          <a:bodyPr anchor="t" rtlCol="false" tIns="0" lIns="0" bIns="0" rIns="0">
            <a:spAutoFit/>
          </a:bodyPr>
          <a:lstStyle/>
          <a:p>
            <a:pPr>
              <a:lnSpc>
                <a:spcPts val="11730"/>
              </a:lnSpc>
            </a:pPr>
            <a:r>
              <a:rPr lang="en-US" sz="8500" spc="833">
                <a:solidFill>
                  <a:srgbClr val="231F20"/>
                </a:solidFill>
                <a:latin typeface="Roboto Bold"/>
              </a:rPr>
              <a:t>1.Giới thiệu</a:t>
            </a:r>
          </a:p>
        </p:txBody>
      </p:sp>
      <p:sp>
        <p:nvSpPr>
          <p:cNvPr name="TextBox 9" id="9"/>
          <p:cNvSpPr txBox="true"/>
          <p:nvPr/>
        </p:nvSpPr>
        <p:spPr>
          <a:xfrm rot="0">
            <a:off x="4846048" y="3204794"/>
            <a:ext cx="2927877" cy="679450"/>
          </a:xfrm>
          <a:prstGeom prst="rect">
            <a:avLst/>
          </a:prstGeom>
        </p:spPr>
        <p:txBody>
          <a:bodyPr anchor="t" rtlCol="false" tIns="0" lIns="0" bIns="0" rIns="0">
            <a:spAutoFit/>
          </a:bodyPr>
          <a:lstStyle/>
          <a:p>
            <a:pPr algn="ctr">
              <a:lnSpc>
                <a:spcPts val="5599"/>
              </a:lnSpc>
            </a:pPr>
            <a:r>
              <a:rPr lang="en-US" sz="3999">
                <a:solidFill>
                  <a:srgbClr val="231F20"/>
                </a:solidFill>
                <a:latin typeface="Roboto"/>
              </a:rPr>
              <a:t>13/09/2023</a:t>
            </a:r>
          </a:p>
        </p:txBody>
      </p:sp>
      <p:sp>
        <p:nvSpPr>
          <p:cNvPr name="TextBox 10" id="10"/>
          <p:cNvSpPr txBox="true"/>
          <p:nvPr/>
        </p:nvSpPr>
        <p:spPr>
          <a:xfrm rot="0">
            <a:off x="11570993" y="3204794"/>
            <a:ext cx="2700576" cy="679450"/>
          </a:xfrm>
          <a:prstGeom prst="rect">
            <a:avLst/>
          </a:prstGeom>
        </p:spPr>
        <p:txBody>
          <a:bodyPr anchor="t" rtlCol="false" tIns="0" lIns="0" bIns="0" rIns="0">
            <a:spAutoFit/>
          </a:bodyPr>
          <a:lstStyle/>
          <a:p>
            <a:pPr algn="ctr">
              <a:lnSpc>
                <a:spcPts val="5599"/>
              </a:lnSpc>
            </a:pPr>
            <a:r>
              <a:rPr lang="en-US" sz="3999">
                <a:solidFill>
                  <a:srgbClr val="231F20"/>
                </a:solidFill>
                <a:latin typeface="Roboto"/>
              </a:rPr>
              <a:t>20/12/2023</a:t>
            </a:r>
          </a:p>
        </p:txBody>
      </p:sp>
      <p:sp>
        <p:nvSpPr>
          <p:cNvPr name="TextBox 11" id="11"/>
          <p:cNvSpPr txBox="true"/>
          <p:nvPr/>
        </p:nvSpPr>
        <p:spPr>
          <a:xfrm rot="0">
            <a:off x="6959915" y="6337887"/>
            <a:ext cx="4800981" cy="1739901"/>
          </a:xfrm>
          <a:prstGeom prst="rect">
            <a:avLst/>
          </a:prstGeom>
        </p:spPr>
        <p:txBody>
          <a:bodyPr anchor="t" rtlCol="false" tIns="0" lIns="0" bIns="0" rIns="0">
            <a:spAutoFit/>
          </a:bodyPr>
          <a:lstStyle/>
          <a:p>
            <a:pPr algn="ctr">
              <a:lnSpc>
                <a:spcPts val="6999"/>
              </a:lnSpc>
            </a:pPr>
            <a:r>
              <a:rPr lang="en-US" sz="4999">
                <a:solidFill>
                  <a:srgbClr val="231F20"/>
                </a:solidFill>
                <a:latin typeface="Roboto Bold"/>
              </a:rPr>
              <a:t>200.000.000 VNĐ</a:t>
            </a:r>
          </a:p>
        </p:txBody>
      </p:sp>
      <p:grpSp>
        <p:nvGrpSpPr>
          <p:cNvPr name="Group 12" id="12"/>
          <p:cNvGrpSpPr/>
          <p:nvPr/>
        </p:nvGrpSpPr>
        <p:grpSpPr>
          <a:xfrm rot="0">
            <a:off x="-332809" y="8311136"/>
            <a:ext cx="2094695" cy="2377721"/>
            <a:chOff x="0" y="0"/>
            <a:chExt cx="551689" cy="626231"/>
          </a:xfrm>
        </p:grpSpPr>
        <p:sp>
          <p:nvSpPr>
            <p:cNvPr name="Freeform 13" id="1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14" id="14"/>
            <p:cNvSpPr txBox="true"/>
            <p:nvPr/>
          </p:nvSpPr>
          <p:spPr>
            <a:xfrm>
              <a:off x="0" y="-28575"/>
              <a:ext cx="551689" cy="654806"/>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16400466" y="0"/>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9"/>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672404" y="2419453"/>
            <a:ext cx="8989783" cy="3834212"/>
            <a:chOff x="0" y="0"/>
            <a:chExt cx="3077498" cy="1312577"/>
          </a:xfrm>
        </p:grpSpPr>
        <p:sp>
          <p:nvSpPr>
            <p:cNvPr name="Freeform 3" id="3"/>
            <p:cNvSpPr/>
            <p:nvPr/>
          </p:nvSpPr>
          <p:spPr>
            <a:xfrm flipH="false" flipV="false" rot="0">
              <a:off x="0" y="0"/>
              <a:ext cx="3077498" cy="1312577"/>
            </a:xfrm>
            <a:custGeom>
              <a:avLst/>
              <a:gdLst/>
              <a:ahLst/>
              <a:cxnLst/>
              <a:rect r="r" b="b" t="t" l="l"/>
              <a:pathLst>
                <a:path h="1312577" w="3077498">
                  <a:moveTo>
                    <a:pt x="3077498" y="0"/>
                  </a:moveTo>
                  <a:lnTo>
                    <a:pt x="0" y="0"/>
                  </a:lnTo>
                  <a:lnTo>
                    <a:pt x="0" y="1124617"/>
                  </a:lnTo>
                  <a:lnTo>
                    <a:pt x="157480" y="1124617"/>
                  </a:lnTo>
                  <a:lnTo>
                    <a:pt x="157480" y="1312577"/>
                  </a:lnTo>
                  <a:lnTo>
                    <a:pt x="463550" y="1124617"/>
                  </a:lnTo>
                  <a:lnTo>
                    <a:pt x="3077498" y="1124617"/>
                  </a:lnTo>
                  <a:lnTo>
                    <a:pt x="3077498" y="0"/>
                  </a:lnTo>
                  <a:close/>
                </a:path>
              </a:pathLst>
            </a:custGeom>
            <a:solidFill>
              <a:srgbClr val="CCCCCC"/>
            </a:solidFill>
          </p:spPr>
        </p:sp>
        <p:sp>
          <p:nvSpPr>
            <p:cNvPr name="TextBox 4" id="4"/>
            <p:cNvSpPr txBox="true"/>
            <p:nvPr/>
          </p:nvSpPr>
          <p:spPr>
            <a:xfrm>
              <a:off x="0" y="-28575"/>
              <a:ext cx="3077498" cy="1150652"/>
            </a:xfrm>
            <a:prstGeom prst="rect">
              <a:avLst/>
            </a:prstGeom>
          </p:spPr>
          <p:txBody>
            <a:bodyPr anchor="ctr" rtlCol="false" tIns="50800" lIns="50800" bIns="50800" rIns="50800"/>
            <a:lstStyle/>
            <a:p>
              <a:pPr>
                <a:lnSpc>
                  <a:spcPts val="2859"/>
                </a:lnSpc>
              </a:pPr>
            </a:p>
          </p:txBody>
        </p:sp>
      </p:grpSp>
      <p:sp>
        <p:nvSpPr>
          <p:cNvPr name="Freeform 5" id="5"/>
          <p:cNvSpPr/>
          <p:nvPr/>
        </p:nvSpPr>
        <p:spPr>
          <a:xfrm flipH="false" flipV="false" rot="0">
            <a:off x="8414495" y="2747223"/>
            <a:ext cx="1459011" cy="427092"/>
          </a:xfrm>
          <a:custGeom>
            <a:avLst/>
            <a:gdLst/>
            <a:ahLst/>
            <a:cxnLst/>
            <a:rect r="r" b="b" t="t" l="l"/>
            <a:pathLst>
              <a:path h="427092" w="1459011">
                <a:moveTo>
                  <a:pt x="0" y="0"/>
                </a:moveTo>
                <a:lnTo>
                  <a:pt x="1459010" y="0"/>
                </a:lnTo>
                <a:lnTo>
                  <a:pt x="1459010" y="427092"/>
                </a:lnTo>
                <a:lnTo>
                  <a:pt x="0" y="427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887923">
            <a:off x="-4316211" y="8161643"/>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87923">
            <a:off x="12884176" y="-2877024"/>
            <a:ext cx="7032580" cy="7216267"/>
          </a:xfrm>
          <a:custGeom>
            <a:avLst/>
            <a:gdLst/>
            <a:ahLst/>
            <a:cxnLst/>
            <a:rect r="r" b="b" t="t" l="l"/>
            <a:pathLst>
              <a:path h="7216267" w="7032580">
                <a:moveTo>
                  <a:pt x="0" y="0"/>
                </a:moveTo>
                <a:lnTo>
                  <a:pt x="7032580" y="0"/>
                </a:lnTo>
                <a:lnTo>
                  <a:pt x="7032580" y="7216268"/>
                </a:lnTo>
                <a:lnTo>
                  <a:pt x="0" y="7216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672404" y="327766"/>
            <a:ext cx="11278314" cy="1453512"/>
          </a:xfrm>
          <a:prstGeom prst="rect">
            <a:avLst/>
          </a:prstGeom>
        </p:spPr>
        <p:txBody>
          <a:bodyPr anchor="t" rtlCol="false" tIns="0" lIns="0" bIns="0" rIns="0">
            <a:spAutoFit/>
          </a:bodyPr>
          <a:lstStyle/>
          <a:p>
            <a:pPr marL="0" indent="0" lvl="0">
              <a:lnSpc>
                <a:spcPts val="11730"/>
              </a:lnSpc>
              <a:spcBef>
                <a:spcPct val="0"/>
              </a:spcBef>
            </a:pPr>
            <a:r>
              <a:rPr lang="en-US" sz="8500" spc="833">
                <a:solidFill>
                  <a:srgbClr val="231F20"/>
                </a:solidFill>
                <a:latin typeface="Roboto Bold"/>
              </a:rPr>
              <a:t>2.Trạng thái</a:t>
            </a:r>
          </a:p>
        </p:txBody>
      </p:sp>
      <p:grpSp>
        <p:nvGrpSpPr>
          <p:cNvPr name="Group 9" id="9"/>
          <p:cNvGrpSpPr/>
          <p:nvPr/>
        </p:nvGrpSpPr>
        <p:grpSpPr>
          <a:xfrm rot="0">
            <a:off x="16678349" y="8069439"/>
            <a:ext cx="2094695" cy="2377721"/>
            <a:chOff x="0" y="0"/>
            <a:chExt cx="551689" cy="626231"/>
          </a:xfrm>
        </p:grpSpPr>
        <p:sp>
          <p:nvSpPr>
            <p:cNvPr name="Freeform 10" id="10"/>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11" id="11"/>
            <p:cNvSpPr txBox="true"/>
            <p:nvPr/>
          </p:nvSpPr>
          <p:spPr>
            <a:xfrm>
              <a:off x="0" y="-28575"/>
              <a:ext cx="551689" cy="654806"/>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224419" y="-1349021"/>
            <a:ext cx="2094695" cy="2377721"/>
            <a:chOff x="0" y="0"/>
            <a:chExt cx="551689" cy="626231"/>
          </a:xfrm>
        </p:grpSpPr>
        <p:sp>
          <p:nvSpPr>
            <p:cNvPr name="Freeform 13" id="1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14" id="14"/>
            <p:cNvSpPr txBox="true"/>
            <p:nvPr/>
          </p:nvSpPr>
          <p:spPr>
            <a:xfrm>
              <a:off x="0" y="-28575"/>
              <a:ext cx="551689" cy="654806"/>
            </a:xfrm>
            <a:prstGeom prst="rect">
              <a:avLst/>
            </a:prstGeom>
          </p:spPr>
          <p:txBody>
            <a:bodyPr anchor="ctr" rtlCol="false" tIns="50800" lIns="50800" bIns="50800" rIns="50800"/>
            <a:lstStyle/>
            <a:p>
              <a:pPr algn="ctr">
                <a:lnSpc>
                  <a:spcPts val="2859"/>
                </a:lnSpc>
              </a:pPr>
            </a:p>
          </p:txBody>
        </p:sp>
      </p:grpSp>
      <p:sp>
        <p:nvSpPr>
          <p:cNvPr name="TextBox 15" id="15"/>
          <p:cNvSpPr txBox="true"/>
          <p:nvPr/>
        </p:nvSpPr>
        <p:spPr>
          <a:xfrm rot="0">
            <a:off x="2696259" y="2673935"/>
            <a:ext cx="5022216" cy="500380"/>
          </a:xfrm>
          <a:prstGeom prst="rect">
            <a:avLst/>
          </a:prstGeom>
        </p:spPr>
        <p:txBody>
          <a:bodyPr anchor="t" rtlCol="false" tIns="0" lIns="0" bIns="0" rIns="0">
            <a:spAutoFit/>
          </a:bodyPr>
          <a:lstStyle/>
          <a:p>
            <a:pPr marL="604521" indent="-302261" lvl="1">
              <a:lnSpc>
                <a:spcPts val="3920"/>
              </a:lnSpc>
              <a:buFont typeface="Arial"/>
              <a:buChar char="•"/>
            </a:pPr>
            <a:r>
              <a:rPr lang="en-US" sz="2800">
                <a:solidFill>
                  <a:srgbClr val="000000"/>
                </a:solidFill>
                <a:latin typeface="Roboto Bold"/>
              </a:rPr>
              <a:t>Các công nghệ tiên tiến</a:t>
            </a:r>
          </a:p>
        </p:txBody>
      </p:sp>
      <p:sp>
        <p:nvSpPr>
          <p:cNvPr name="Freeform 16" id="16"/>
          <p:cNvSpPr/>
          <p:nvPr/>
        </p:nvSpPr>
        <p:spPr>
          <a:xfrm flipH="false" flipV="false" rot="0">
            <a:off x="16400466" y="0"/>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6"/>
            <a:stretch>
              <a:fillRect l="0" t="0" r="0" b="0"/>
            </a:stretch>
          </a:blipFill>
        </p:spPr>
      </p:sp>
      <p:grpSp>
        <p:nvGrpSpPr>
          <p:cNvPr name="Group 17" id="17"/>
          <p:cNvGrpSpPr/>
          <p:nvPr/>
        </p:nvGrpSpPr>
        <p:grpSpPr>
          <a:xfrm rot="0">
            <a:off x="6392631" y="6253665"/>
            <a:ext cx="8608441" cy="3413842"/>
            <a:chOff x="0" y="0"/>
            <a:chExt cx="2946953" cy="1168670"/>
          </a:xfrm>
        </p:grpSpPr>
        <p:sp>
          <p:nvSpPr>
            <p:cNvPr name="Freeform 18" id="18"/>
            <p:cNvSpPr/>
            <p:nvPr/>
          </p:nvSpPr>
          <p:spPr>
            <a:xfrm flipH="false" flipV="false" rot="0">
              <a:off x="0" y="0"/>
              <a:ext cx="2946953" cy="1168670"/>
            </a:xfrm>
            <a:custGeom>
              <a:avLst/>
              <a:gdLst/>
              <a:ahLst/>
              <a:cxnLst/>
              <a:rect r="r" b="b" t="t" l="l"/>
              <a:pathLst>
                <a:path h="1168670" w="2946953">
                  <a:moveTo>
                    <a:pt x="2946953" y="0"/>
                  </a:moveTo>
                  <a:lnTo>
                    <a:pt x="0" y="0"/>
                  </a:lnTo>
                  <a:lnTo>
                    <a:pt x="0" y="980710"/>
                  </a:lnTo>
                  <a:lnTo>
                    <a:pt x="157480" y="980710"/>
                  </a:lnTo>
                  <a:lnTo>
                    <a:pt x="157480" y="1168670"/>
                  </a:lnTo>
                  <a:lnTo>
                    <a:pt x="463550" y="980710"/>
                  </a:lnTo>
                  <a:lnTo>
                    <a:pt x="2946953" y="980710"/>
                  </a:lnTo>
                  <a:lnTo>
                    <a:pt x="2946953" y="0"/>
                  </a:lnTo>
                  <a:close/>
                </a:path>
              </a:pathLst>
            </a:custGeom>
            <a:solidFill>
              <a:srgbClr val="CCCCCC"/>
            </a:solidFill>
          </p:spPr>
        </p:sp>
        <p:sp>
          <p:nvSpPr>
            <p:cNvPr name="TextBox 19" id="19"/>
            <p:cNvSpPr txBox="true"/>
            <p:nvPr/>
          </p:nvSpPr>
          <p:spPr>
            <a:xfrm>
              <a:off x="0" y="-28575"/>
              <a:ext cx="2946953" cy="1006745"/>
            </a:xfrm>
            <a:prstGeom prst="rect">
              <a:avLst/>
            </a:prstGeom>
          </p:spPr>
          <p:txBody>
            <a:bodyPr anchor="ctr" rtlCol="false" tIns="50800" lIns="50800" bIns="50800" rIns="50800"/>
            <a:lstStyle/>
            <a:p>
              <a:pPr algn="ctr">
                <a:lnSpc>
                  <a:spcPts val="2859"/>
                </a:lnSpc>
              </a:pPr>
            </a:p>
          </p:txBody>
        </p:sp>
      </p:grpSp>
      <p:sp>
        <p:nvSpPr>
          <p:cNvPr name="TextBox 20" id="20"/>
          <p:cNvSpPr txBox="true"/>
          <p:nvPr/>
        </p:nvSpPr>
        <p:spPr>
          <a:xfrm rot="0">
            <a:off x="3268060" y="3311661"/>
            <a:ext cx="8394127" cy="1986280"/>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000000"/>
                </a:solidFill>
                <a:latin typeface="Roboto"/>
              </a:rPr>
              <a:t>Hệ thống quản lý đặt xe trực tuyến</a:t>
            </a:r>
          </a:p>
          <a:p>
            <a:pPr marL="604523" indent="-302261" lvl="1">
              <a:lnSpc>
                <a:spcPts val="3920"/>
              </a:lnSpc>
              <a:buFont typeface="Arial"/>
              <a:buChar char="•"/>
            </a:pPr>
            <a:r>
              <a:rPr lang="en-US" sz="2800">
                <a:solidFill>
                  <a:srgbClr val="000000"/>
                </a:solidFill>
                <a:latin typeface="Roboto"/>
              </a:rPr>
              <a:t>Hệ thống thanh toán trực tuyến</a:t>
            </a:r>
          </a:p>
          <a:p>
            <a:pPr marL="604523" indent="-302261" lvl="1">
              <a:lnSpc>
                <a:spcPts val="3920"/>
              </a:lnSpc>
              <a:buFont typeface="Arial"/>
              <a:buChar char="•"/>
            </a:pPr>
            <a:r>
              <a:rPr lang="en-US" sz="2800">
                <a:solidFill>
                  <a:srgbClr val="000000"/>
                </a:solidFill>
                <a:latin typeface="Roboto"/>
              </a:rPr>
              <a:t>Hệ thống định vị GPS </a:t>
            </a:r>
          </a:p>
          <a:p>
            <a:pPr marL="604523" indent="-302261" lvl="1">
              <a:lnSpc>
                <a:spcPts val="3920"/>
              </a:lnSpc>
              <a:buFont typeface="Arial"/>
              <a:buChar char="•"/>
            </a:pPr>
            <a:r>
              <a:rPr lang="en-US" sz="2800">
                <a:solidFill>
                  <a:srgbClr val="000000"/>
                </a:solidFill>
                <a:latin typeface="Roboto"/>
              </a:rPr>
              <a:t>Ứng dụng di động.</a:t>
            </a:r>
          </a:p>
        </p:txBody>
      </p:sp>
      <p:sp>
        <p:nvSpPr>
          <p:cNvPr name="TextBox 21" id="21"/>
          <p:cNvSpPr txBox="true"/>
          <p:nvPr/>
        </p:nvSpPr>
        <p:spPr>
          <a:xfrm rot="0">
            <a:off x="6392631" y="6494985"/>
            <a:ext cx="5502738" cy="469265"/>
          </a:xfrm>
          <a:prstGeom prst="rect">
            <a:avLst/>
          </a:prstGeom>
        </p:spPr>
        <p:txBody>
          <a:bodyPr anchor="t" rtlCol="false" tIns="0" lIns="0" bIns="0" rIns="0">
            <a:spAutoFit/>
          </a:bodyPr>
          <a:lstStyle/>
          <a:p>
            <a:pPr algn="ctr">
              <a:lnSpc>
                <a:spcPts val="3639"/>
              </a:lnSpc>
              <a:spcBef>
                <a:spcPct val="0"/>
              </a:spcBef>
            </a:pPr>
            <a:r>
              <a:rPr lang="en-US" sz="2799">
                <a:solidFill>
                  <a:srgbClr val="000000"/>
                </a:solidFill>
                <a:latin typeface="Roboto Bold"/>
              </a:rPr>
              <a:t>2. </a:t>
            </a:r>
            <a:r>
              <a:rPr lang="en-US" sz="2799">
                <a:solidFill>
                  <a:srgbClr val="000000"/>
                </a:solidFill>
                <a:latin typeface="Roboto Bold"/>
              </a:rPr>
              <a:t>Các ứng dụng thành công:</a:t>
            </a:r>
          </a:p>
        </p:txBody>
      </p:sp>
      <p:sp>
        <p:nvSpPr>
          <p:cNvPr name="Freeform 22" id="22"/>
          <p:cNvSpPr/>
          <p:nvPr/>
        </p:nvSpPr>
        <p:spPr>
          <a:xfrm flipH="false" flipV="false" rot="0">
            <a:off x="12792585" y="6542610"/>
            <a:ext cx="1459011" cy="427092"/>
          </a:xfrm>
          <a:custGeom>
            <a:avLst/>
            <a:gdLst/>
            <a:ahLst/>
            <a:cxnLst/>
            <a:rect r="r" b="b" t="t" l="l"/>
            <a:pathLst>
              <a:path h="427092" w="1459011">
                <a:moveTo>
                  <a:pt x="0" y="0"/>
                </a:moveTo>
                <a:lnTo>
                  <a:pt x="1459011" y="0"/>
                </a:lnTo>
                <a:lnTo>
                  <a:pt x="1459011" y="427092"/>
                </a:lnTo>
                <a:lnTo>
                  <a:pt x="0" y="427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7465123" y="7176996"/>
            <a:ext cx="5502738" cy="1490980"/>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000000"/>
                </a:solidFill>
                <a:latin typeface="Roboto"/>
              </a:rPr>
              <a:t>Uber</a:t>
            </a:r>
          </a:p>
          <a:p>
            <a:pPr marL="604523" indent="-302261" lvl="1">
              <a:lnSpc>
                <a:spcPts val="3920"/>
              </a:lnSpc>
              <a:buFont typeface="Arial"/>
              <a:buChar char="•"/>
            </a:pPr>
            <a:r>
              <a:rPr lang="en-US" sz="2800">
                <a:solidFill>
                  <a:srgbClr val="000000"/>
                </a:solidFill>
                <a:latin typeface="Roboto"/>
              </a:rPr>
              <a:t>Grab</a:t>
            </a:r>
          </a:p>
          <a:p>
            <a:pPr marL="604523" indent="-302261" lvl="1">
              <a:lnSpc>
                <a:spcPts val="3920"/>
              </a:lnSpc>
              <a:buFont typeface="Arial"/>
              <a:buChar char="•"/>
            </a:pPr>
            <a:r>
              <a:rPr lang="en-US" sz="2800">
                <a:solidFill>
                  <a:srgbClr val="000000"/>
                </a:solidFill>
                <a:latin typeface="Roboto"/>
              </a:rPr>
              <a:t>Turo</a:t>
            </a:r>
          </a:p>
        </p:txBody>
      </p:sp>
      <p:sp>
        <p:nvSpPr>
          <p:cNvPr name="Freeform 24" id="24"/>
          <p:cNvSpPr/>
          <p:nvPr/>
        </p:nvSpPr>
        <p:spPr>
          <a:xfrm flipH="false" flipV="false" rot="0">
            <a:off x="12967861" y="7960585"/>
            <a:ext cx="3107700" cy="1852103"/>
          </a:xfrm>
          <a:custGeom>
            <a:avLst/>
            <a:gdLst/>
            <a:ahLst/>
            <a:cxnLst/>
            <a:rect r="r" b="b" t="t" l="l"/>
            <a:pathLst>
              <a:path h="1852103" w="3107700">
                <a:moveTo>
                  <a:pt x="0" y="0"/>
                </a:moveTo>
                <a:lnTo>
                  <a:pt x="3107701" y="0"/>
                </a:lnTo>
                <a:lnTo>
                  <a:pt x="3107701" y="1852104"/>
                </a:lnTo>
                <a:lnTo>
                  <a:pt x="0" y="1852104"/>
                </a:lnTo>
                <a:lnTo>
                  <a:pt x="0" y="0"/>
                </a:lnTo>
                <a:close/>
              </a:path>
            </a:pathLst>
          </a:custGeom>
          <a:blipFill>
            <a:blip r:embed="rId7"/>
            <a:stretch>
              <a:fillRect l="0" t="0" r="-6034" b="0"/>
            </a:stretch>
          </a:blipFill>
        </p:spPr>
      </p:sp>
      <p:sp>
        <p:nvSpPr>
          <p:cNvPr name="Freeform 25" id="25"/>
          <p:cNvSpPr/>
          <p:nvPr/>
        </p:nvSpPr>
        <p:spPr>
          <a:xfrm flipH="false" flipV="false" rot="0">
            <a:off x="9915310" y="7960585"/>
            <a:ext cx="1980059" cy="1909666"/>
          </a:xfrm>
          <a:custGeom>
            <a:avLst/>
            <a:gdLst/>
            <a:ahLst/>
            <a:cxnLst/>
            <a:rect r="r" b="b" t="t" l="l"/>
            <a:pathLst>
              <a:path h="1909666" w="1980059">
                <a:moveTo>
                  <a:pt x="0" y="0"/>
                </a:moveTo>
                <a:lnTo>
                  <a:pt x="1980059" y="0"/>
                </a:lnTo>
                <a:lnTo>
                  <a:pt x="1980059" y="1909667"/>
                </a:lnTo>
                <a:lnTo>
                  <a:pt x="0" y="1909667"/>
                </a:lnTo>
                <a:lnTo>
                  <a:pt x="0" y="0"/>
                </a:lnTo>
                <a:close/>
              </a:path>
            </a:pathLst>
          </a:custGeom>
          <a:blipFill>
            <a:blip r:embed="rId8"/>
            <a:stretch>
              <a:fillRect l="0" t="-1843" r="0" b="-1843"/>
            </a:stretch>
          </a:blipFill>
        </p:spPr>
      </p:sp>
      <p:sp>
        <p:nvSpPr>
          <p:cNvPr name="Freeform 26" id="26"/>
          <p:cNvSpPr/>
          <p:nvPr/>
        </p:nvSpPr>
        <p:spPr>
          <a:xfrm flipH="false" flipV="false" rot="0">
            <a:off x="2696259" y="7364864"/>
            <a:ext cx="2748961" cy="1893436"/>
          </a:xfrm>
          <a:custGeom>
            <a:avLst/>
            <a:gdLst/>
            <a:ahLst/>
            <a:cxnLst/>
            <a:rect r="r" b="b" t="t" l="l"/>
            <a:pathLst>
              <a:path h="1893436" w="2748961">
                <a:moveTo>
                  <a:pt x="0" y="0"/>
                </a:moveTo>
                <a:lnTo>
                  <a:pt x="2748961" y="0"/>
                </a:lnTo>
                <a:lnTo>
                  <a:pt x="2748961" y="1893436"/>
                </a:lnTo>
                <a:lnTo>
                  <a:pt x="0" y="1893436"/>
                </a:lnTo>
                <a:lnTo>
                  <a:pt x="0" y="0"/>
                </a:lnTo>
                <a:close/>
              </a:path>
            </a:pathLst>
          </a:custGeom>
          <a:blipFill>
            <a:blip r:embed="rId9"/>
            <a:stretch>
              <a:fillRect l="-7516" t="0" r="-1344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57863">
            <a:off x="-571305" y="6150994"/>
            <a:ext cx="21273218" cy="9128145"/>
          </a:xfrm>
          <a:custGeom>
            <a:avLst/>
            <a:gdLst/>
            <a:ahLst/>
            <a:cxnLst/>
            <a:rect r="r" b="b" t="t" l="l"/>
            <a:pathLst>
              <a:path h="9128145" w="21273218">
                <a:moveTo>
                  <a:pt x="0" y="0"/>
                </a:moveTo>
                <a:lnTo>
                  <a:pt x="21273219" y="0"/>
                </a:lnTo>
                <a:lnTo>
                  <a:pt x="21273219"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885510"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5" id="5"/>
          <p:cNvGrpSpPr/>
          <p:nvPr/>
        </p:nvGrpSpPr>
        <p:grpSpPr>
          <a:xfrm rot="0">
            <a:off x="11869645" y="4437009"/>
            <a:ext cx="4113179" cy="3739213"/>
            <a:chOff x="0" y="0"/>
            <a:chExt cx="1279723" cy="1163372"/>
          </a:xfrm>
        </p:grpSpPr>
        <p:sp>
          <p:nvSpPr>
            <p:cNvPr name="Freeform 6" id="6"/>
            <p:cNvSpPr/>
            <p:nvPr/>
          </p:nvSpPr>
          <p:spPr>
            <a:xfrm flipH="false" flipV="false" rot="0">
              <a:off x="0" y="0"/>
              <a:ext cx="1279723" cy="1163372"/>
            </a:xfrm>
            <a:custGeom>
              <a:avLst/>
              <a:gdLst/>
              <a:ahLst/>
              <a:cxnLst/>
              <a:rect r="r" b="b" t="t" l="l"/>
              <a:pathLst>
                <a:path h="1163372" w="1279723">
                  <a:moveTo>
                    <a:pt x="0" y="0"/>
                  </a:moveTo>
                  <a:lnTo>
                    <a:pt x="1279723" y="0"/>
                  </a:lnTo>
                  <a:lnTo>
                    <a:pt x="1279723" y="1163372"/>
                  </a:lnTo>
                  <a:lnTo>
                    <a:pt x="0" y="1163372"/>
                  </a:lnTo>
                  <a:close/>
                </a:path>
              </a:pathLst>
            </a:custGeom>
            <a:solidFill>
              <a:srgbClr val="1A1A1A"/>
            </a:solidFill>
          </p:spPr>
        </p:sp>
        <p:sp>
          <p:nvSpPr>
            <p:cNvPr name="TextBox 7" id="7"/>
            <p:cNvSpPr txBox="true"/>
            <p:nvPr/>
          </p:nvSpPr>
          <p:spPr>
            <a:xfrm>
              <a:off x="0" y="-66675"/>
              <a:ext cx="1279723" cy="1230047"/>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8" id="8"/>
          <p:cNvSpPr/>
          <p:nvPr/>
        </p:nvSpPr>
        <p:spPr>
          <a:xfrm flipH="false" flipV="false" rot="0">
            <a:off x="7080191" y="8765585"/>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5"/>
            <a:stretch>
              <a:fillRect l="0" t="-86495" r="0" b="0"/>
            </a:stretch>
          </a:blipFill>
        </p:spPr>
      </p:sp>
      <p:grpSp>
        <p:nvGrpSpPr>
          <p:cNvPr name="Group 9" id="9"/>
          <p:cNvGrpSpPr/>
          <p:nvPr/>
        </p:nvGrpSpPr>
        <p:grpSpPr>
          <a:xfrm rot="0">
            <a:off x="7080191" y="4437009"/>
            <a:ext cx="4113179" cy="3739213"/>
            <a:chOff x="0" y="0"/>
            <a:chExt cx="1279723" cy="1163372"/>
          </a:xfrm>
        </p:grpSpPr>
        <p:sp>
          <p:nvSpPr>
            <p:cNvPr name="Freeform 10" id="10"/>
            <p:cNvSpPr/>
            <p:nvPr/>
          </p:nvSpPr>
          <p:spPr>
            <a:xfrm flipH="false" flipV="false" rot="0">
              <a:off x="0" y="0"/>
              <a:ext cx="1279723" cy="1163372"/>
            </a:xfrm>
            <a:custGeom>
              <a:avLst/>
              <a:gdLst/>
              <a:ahLst/>
              <a:cxnLst/>
              <a:rect r="r" b="b" t="t" l="l"/>
              <a:pathLst>
                <a:path h="1163372" w="1279723">
                  <a:moveTo>
                    <a:pt x="0" y="0"/>
                  </a:moveTo>
                  <a:lnTo>
                    <a:pt x="1279723" y="0"/>
                  </a:lnTo>
                  <a:lnTo>
                    <a:pt x="1279723" y="1163372"/>
                  </a:lnTo>
                  <a:lnTo>
                    <a:pt x="0" y="1163372"/>
                  </a:lnTo>
                  <a:close/>
                </a:path>
              </a:pathLst>
            </a:custGeom>
            <a:solidFill>
              <a:srgbClr val="1A1A1A"/>
            </a:solidFill>
          </p:spPr>
        </p:sp>
        <p:sp>
          <p:nvSpPr>
            <p:cNvPr name="TextBox 11" id="11"/>
            <p:cNvSpPr txBox="true"/>
            <p:nvPr/>
          </p:nvSpPr>
          <p:spPr>
            <a:xfrm>
              <a:off x="0" y="-66675"/>
              <a:ext cx="1279723" cy="1230047"/>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12" id="12"/>
          <p:cNvSpPr/>
          <p:nvPr/>
        </p:nvSpPr>
        <p:spPr>
          <a:xfrm flipH="false" flipV="false" rot="0">
            <a:off x="2274468"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13" id="13"/>
          <p:cNvGrpSpPr/>
          <p:nvPr/>
        </p:nvGrpSpPr>
        <p:grpSpPr>
          <a:xfrm rot="0">
            <a:off x="2289311" y="4437009"/>
            <a:ext cx="4113179" cy="3739213"/>
            <a:chOff x="0" y="0"/>
            <a:chExt cx="1279723" cy="1163372"/>
          </a:xfrm>
        </p:grpSpPr>
        <p:sp>
          <p:nvSpPr>
            <p:cNvPr name="Freeform 14" id="14"/>
            <p:cNvSpPr/>
            <p:nvPr/>
          </p:nvSpPr>
          <p:spPr>
            <a:xfrm flipH="false" flipV="false" rot="0">
              <a:off x="0" y="0"/>
              <a:ext cx="1279723" cy="1163372"/>
            </a:xfrm>
            <a:custGeom>
              <a:avLst/>
              <a:gdLst/>
              <a:ahLst/>
              <a:cxnLst/>
              <a:rect r="r" b="b" t="t" l="l"/>
              <a:pathLst>
                <a:path h="1163372" w="1279723">
                  <a:moveTo>
                    <a:pt x="0" y="0"/>
                  </a:moveTo>
                  <a:lnTo>
                    <a:pt x="1279723" y="0"/>
                  </a:lnTo>
                  <a:lnTo>
                    <a:pt x="1279723" y="1163372"/>
                  </a:lnTo>
                  <a:lnTo>
                    <a:pt x="0" y="1163372"/>
                  </a:lnTo>
                  <a:close/>
                </a:path>
              </a:pathLst>
            </a:custGeom>
            <a:solidFill>
              <a:srgbClr val="1A1A1A"/>
            </a:solidFill>
          </p:spPr>
        </p:sp>
        <p:sp>
          <p:nvSpPr>
            <p:cNvPr name="TextBox 15" id="15"/>
            <p:cNvSpPr txBox="true"/>
            <p:nvPr/>
          </p:nvSpPr>
          <p:spPr>
            <a:xfrm>
              <a:off x="0" y="-66675"/>
              <a:ext cx="1279723" cy="1230047"/>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6" id="16"/>
          <p:cNvGrpSpPr/>
          <p:nvPr/>
        </p:nvGrpSpPr>
        <p:grpSpPr>
          <a:xfrm rot="0">
            <a:off x="3321840" y="3361631"/>
            <a:ext cx="2049168" cy="20491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18" id="18"/>
            <p:cNvSpPr txBox="true"/>
            <p:nvPr/>
          </p:nvSpPr>
          <p:spPr>
            <a:xfrm>
              <a:off x="76200" y="9525"/>
              <a:ext cx="660400" cy="7270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9" id="19"/>
          <p:cNvGrpSpPr/>
          <p:nvPr/>
        </p:nvGrpSpPr>
        <p:grpSpPr>
          <a:xfrm rot="0">
            <a:off x="8119617" y="3361631"/>
            <a:ext cx="2049168" cy="204916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22" id="22"/>
          <p:cNvGrpSpPr/>
          <p:nvPr/>
        </p:nvGrpSpPr>
        <p:grpSpPr>
          <a:xfrm rot="0">
            <a:off x="12933709" y="3361631"/>
            <a:ext cx="2049168" cy="204916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24" id="24"/>
            <p:cNvSpPr txBox="true"/>
            <p:nvPr/>
          </p:nvSpPr>
          <p:spPr>
            <a:xfrm>
              <a:off x="76200" y="9525"/>
              <a:ext cx="660400" cy="7270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25" id="25"/>
          <p:cNvSpPr/>
          <p:nvPr/>
        </p:nvSpPr>
        <p:spPr>
          <a:xfrm flipH="false" flipV="false" rot="0">
            <a:off x="3732628" y="3725068"/>
            <a:ext cx="1211702" cy="1322294"/>
          </a:xfrm>
          <a:custGeom>
            <a:avLst/>
            <a:gdLst/>
            <a:ahLst/>
            <a:cxnLst/>
            <a:rect r="r" b="b" t="t" l="l"/>
            <a:pathLst>
              <a:path h="1322294" w="1211702">
                <a:moveTo>
                  <a:pt x="0" y="0"/>
                </a:moveTo>
                <a:lnTo>
                  <a:pt x="1211702" y="0"/>
                </a:lnTo>
                <a:lnTo>
                  <a:pt x="1211702" y="1322295"/>
                </a:lnTo>
                <a:lnTo>
                  <a:pt x="0" y="13222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8572425" y="3653528"/>
            <a:ext cx="1160684" cy="1393835"/>
          </a:xfrm>
          <a:custGeom>
            <a:avLst/>
            <a:gdLst/>
            <a:ahLst/>
            <a:cxnLst/>
            <a:rect r="r" b="b" t="t" l="l"/>
            <a:pathLst>
              <a:path h="1393835" w="1160684">
                <a:moveTo>
                  <a:pt x="0" y="0"/>
                </a:moveTo>
                <a:lnTo>
                  <a:pt x="1160684" y="0"/>
                </a:lnTo>
                <a:lnTo>
                  <a:pt x="1160684" y="1393835"/>
                </a:lnTo>
                <a:lnTo>
                  <a:pt x="0" y="1393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3365070" y="3653528"/>
            <a:ext cx="1353071" cy="1353071"/>
          </a:xfrm>
          <a:custGeom>
            <a:avLst/>
            <a:gdLst/>
            <a:ahLst/>
            <a:cxnLst/>
            <a:rect r="r" b="b" t="t" l="l"/>
            <a:pathLst>
              <a:path h="1353071" w="1353071">
                <a:moveTo>
                  <a:pt x="0" y="0"/>
                </a:moveTo>
                <a:lnTo>
                  <a:pt x="1353071" y="0"/>
                </a:lnTo>
                <a:lnTo>
                  <a:pt x="1353071" y="1353071"/>
                </a:lnTo>
                <a:lnTo>
                  <a:pt x="0" y="13530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1754688" y="743421"/>
            <a:ext cx="13617940" cy="1443257"/>
          </a:xfrm>
          <a:prstGeom prst="rect">
            <a:avLst/>
          </a:prstGeom>
        </p:spPr>
        <p:txBody>
          <a:bodyPr anchor="t" rtlCol="false" tIns="0" lIns="0" bIns="0" rIns="0">
            <a:spAutoFit/>
          </a:bodyPr>
          <a:lstStyle/>
          <a:p>
            <a:pPr algn="ctr" marL="0" indent="0" lvl="0">
              <a:lnSpc>
                <a:spcPts val="11774"/>
              </a:lnSpc>
              <a:spcBef>
                <a:spcPct val="0"/>
              </a:spcBef>
            </a:pPr>
            <a:r>
              <a:rPr lang="en-US" sz="8532" spc="836">
                <a:solidFill>
                  <a:srgbClr val="231F20"/>
                </a:solidFill>
                <a:latin typeface="Roboto Bold"/>
              </a:rPr>
              <a:t>3.Vấn đề</a:t>
            </a:r>
          </a:p>
        </p:txBody>
      </p:sp>
      <p:sp>
        <p:nvSpPr>
          <p:cNvPr name="TextBox 29" id="29"/>
          <p:cNvSpPr txBox="true"/>
          <p:nvPr/>
        </p:nvSpPr>
        <p:spPr>
          <a:xfrm rot="0">
            <a:off x="2594593" y="5739306"/>
            <a:ext cx="3542623" cy="1035800"/>
          </a:xfrm>
          <a:prstGeom prst="rect">
            <a:avLst/>
          </a:prstGeom>
        </p:spPr>
        <p:txBody>
          <a:bodyPr anchor="t" rtlCol="false" tIns="0" lIns="0" bIns="0" rIns="0">
            <a:spAutoFit/>
          </a:bodyPr>
          <a:lstStyle/>
          <a:p>
            <a:pPr algn="ctr">
              <a:lnSpc>
                <a:spcPts val="4171"/>
              </a:lnSpc>
            </a:pPr>
            <a:r>
              <a:rPr lang="en-US" sz="3022" spc="296">
                <a:solidFill>
                  <a:srgbClr val="FFFBFB"/>
                </a:solidFill>
                <a:latin typeface="Roboto"/>
              </a:rPr>
              <a:t>Quy trình đặt xe phức tạp</a:t>
            </a:r>
          </a:p>
        </p:txBody>
      </p:sp>
      <p:sp>
        <p:nvSpPr>
          <p:cNvPr name="TextBox 30" id="30"/>
          <p:cNvSpPr txBox="true"/>
          <p:nvPr/>
        </p:nvSpPr>
        <p:spPr>
          <a:xfrm rot="0">
            <a:off x="7381455" y="5739306"/>
            <a:ext cx="3542623" cy="1035800"/>
          </a:xfrm>
          <a:prstGeom prst="rect">
            <a:avLst/>
          </a:prstGeom>
        </p:spPr>
        <p:txBody>
          <a:bodyPr anchor="t" rtlCol="false" tIns="0" lIns="0" bIns="0" rIns="0">
            <a:spAutoFit/>
          </a:bodyPr>
          <a:lstStyle/>
          <a:p>
            <a:pPr algn="ctr">
              <a:lnSpc>
                <a:spcPts val="4171"/>
              </a:lnSpc>
            </a:pPr>
            <a:r>
              <a:rPr lang="en-US" sz="3022" spc="296">
                <a:solidFill>
                  <a:srgbClr val="FFFBFB"/>
                </a:solidFill>
                <a:latin typeface="Roboto"/>
              </a:rPr>
              <a:t>Quản lý xe không hiệu quả</a:t>
            </a:r>
          </a:p>
        </p:txBody>
      </p:sp>
      <p:sp>
        <p:nvSpPr>
          <p:cNvPr name="TextBox 31" id="31"/>
          <p:cNvSpPr txBox="true"/>
          <p:nvPr/>
        </p:nvSpPr>
        <p:spPr>
          <a:xfrm rot="0">
            <a:off x="12008573" y="5498203"/>
            <a:ext cx="3835322" cy="1559675"/>
          </a:xfrm>
          <a:prstGeom prst="rect">
            <a:avLst/>
          </a:prstGeom>
        </p:spPr>
        <p:txBody>
          <a:bodyPr anchor="t" rtlCol="false" tIns="0" lIns="0" bIns="0" rIns="0">
            <a:spAutoFit/>
          </a:bodyPr>
          <a:lstStyle/>
          <a:p>
            <a:pPr algn="ctr">
              <a:lnSpc>
                <a:spcPts val="4171"/>
              </a:lnSpc>
            </a:pPr>
            <a:r>
              <a:rPr lang="en-US" sz="3022" spc="296">
                <a:solidFill>
                  <a:srgbClr val="FFFBFB"/>
                </a:solidFill>
                <a:latin typeface="Roboto"/>
              </a:rPr>
              <a:t>Quản lý dữ liệu khách hàng không đáng tin cậy</a:t>
            </a:r>
          </a:p>
        </p:txBody>
      </p:sp>
      <p:sp>
        <p:nvSpPr>
          <p:cNvPr name="Freeform 32" id="32"/>
          <p:cNvSpPr/>
          <p:nvPr/>
        </p:nvSpPr>
        <p:spPr>
          <a:xfrm flipH="false" flipV="false" rot="0">
            <a:off x="16203551" y="297590"/>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1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093354" y="-9225698"/>
            <a:ext cx="15841853" cy="16255633"/>
          </a:xfrm>
          <a:custGeom>
            <a:avLst/>
            <a:gdLst/>
            <a:ahLst/>
            <a:cxnLst/>
            <a:rect r="r" b="b" t="t" l="l"/>
            <a:pathLst>
              <a:path h="16255633" w="15841853">
                <a:moveTo>
                  <a:pt x="0" y="0"/>
                </a:moveTo>
                <a:lnTo>
                  <a:pt x="15841852" y="0"/>
                </a:lnTo>
                <a:lnTo>
                  <a:pt x="15841852"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138504" y="-3425815"/>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187298" y="5076825"/>
            <a:ext cx="10951206" cy="1045889"/>
          </a:xfrm>
          <a:prstGeom prst="rect">
            <a:avLst/>
          </a:prstGeom>
        </p:spPr>
        <p:txBody>
          <a:bodyPr anchor="t" rtlCol="false" tIns="0" lIns="0" bIns="0" rIns="0">
            <a:spAutoFit/>
          </a:bodyPr>
          <a:lstStyle/>
          <a:p>
            <a:pPr algn="ctr">
              <a:lnSpc>
                <a:spcPts val="4137"/>
              </a:lnSpc>
            </a:pPr>
            <a:r>
              <a:rPr lang="en-US" sz="2998" spc="293">
                <a:solidFill>
                  <a:srgbClr val="F5FFF5"/>
                </a:solidFill>
                <a:latin typeface="Roboto"/>
              </a:rPr>
              <a:t>Giải pháp ban đầu: Xây dựng hệ thống cho thuê xe trực tuyến tích hợp công nghệ thông tin</a:t>
            </a:r>
          </a:p>
        </p:txBody>
      </p:sp>
      <p:sp>
        <p:nvSpPr>
          <p:cNvPr name="Freeform 5" id="5"/>
          <p:cNvSpPr/>
          <p:nvPr/>
        </p:nvSpPr>
        <p:spPr>
          <a:xfrm flipH="false" flipV="false" rot="0">
            <a:off x="16283919" y="128028"/>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4"/>
            <a:stretch>
              <a:fillRect l="0" t="0" r="0" b="0"/>
            </a:stretch>
          </a:blipFill>
        </p:spPr>
      </p:sp>
      <p:sp>
        <p:nvSpPr>
          <p:cNvPr name="TextBox 6" id="6"/>
          <p:cNvSpPr txBox="true"/>
          <p:nvPr/>
        </p:nvSpPr>
        <p:spPr>
          <a:xfrm rot="0">
            <a:off x="5819001" y="2208951"/>
            <a:ext cx="6649998" cy="1453522"/>
          </a:xfrm>
          <a:prstGeom prst="rect">
            <a:avLst/>
          </a:prstGeom>
        </p:spPr>
        <p:txBody>
          <a:bodyPr anchor="t" rtlCol="false" tIns="0" lIns="0" bIns="0" rIns="0">
            <a:spAutoFit/>
          </a:bodyPr>
          <a:lstStyle/>
          <a:p>
            <a:pPr algn="ctr">
              <a:lnSpc>
                <a:spcPts val="11729"/>
              </a:lnSpc>
              <a:spcBef>
                <a:spcPct val="0"/>
              </a:spcBef>
            </a:pPr>
            <a:r>
              <a:rPr lang="en-US" sz="8499" spc="832">
                <a:solidFill>
                  <a:srgbClr val="F5FFF5"/>
                </a:solidFill>
                <a:latin typeface="Roboto Bold"/>
              </a:rPr>
              <a:t>4</a:t>
            </a:r>
            <a:r>
              <a:rPr lang="en-US" sz="8499" spc="832">
                <a:solidFill>
                  <a:srgbClr val="F5FFF5"/>
                </a:solidFill>
                <a:latin typeface="Roboto Bold"/>
              </a:rPr>
              <a:t>.Giải pháp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616665" y="660190"/>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035253">
            <a:off x="14809083" y="5975912"/>
            <a:ext cx="7835077" cy="10939025"/>
          </a:xfrm>
          <a:custGeom>
            <a:avLst/>
            <a:gdLst/>
            <a:ahLst/>
            <a:cxnLst/>
            <a:rect r="r" b="b" t="t" l="l"/>
            <a:pathLst>
              <a:path h="10939025" w="7835077">
                <a:moveTo>
                  <a:pt x="0" y="0"/>
                </a:moveTo>
                <a:lnTo>
                  <a:pt x="7835077" y="0"/>
                </a:lnTo>
                <a:lnTo>
                  <a:pt x="7835077" y="10939025"/>
                </a:lnTo>
                <a:lnTo>
                  <a:pt x="0" y="109390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flipV="true">
            <a:off x="1210411" y="4230658"/>
            <a:ext cx="15932341"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3379897" y="3980117"/>
            <a:ext cx="501082" cy="5010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2616665" y="1069215"/>
            <a:ext cx="2027545" cy="1131238"/>
          </a:xfrm>
          <a:prstGeom prst="rect">
            <a:avLst/>
          </a:prstGeom>
        </p:spPr>
        <p:txBody>
          <a:bodyPr anchor="t" rtlCol="false" tIns="0" lIns="0" bIns="0" rIns="0">
            <a:spAutoFit/>
          </a:bodyPr>
          <a:lstStyle/>
          <a:p>
            <a:pPr algn="ctr">
              <a:lnSpc>
                <a:spcPts val="9141"/>
              </a:lnSpc>
            </a:pPr>
            <a:r>
              <a:rPr lang="en-US" sz="6624" spc="649">
                <a:solidFill>
                  <a:srgbClr val="FFFBFB"/>
                </a:solidFill>
                <a:latin typeface="Roboto Bold"/>
              </a:rPr>
              <a:t>01</a:t>
            </a:r>
          </a:p>
        </p:txBody>
      </p:sp>
      <p:sp>
        <p:nvSpPr>
          <p:cNvPr name="Freeform 10" id="10"/>
          <p:cNvSpPr/>
          <p:nvPr/>
        </p:nvSpPr>
        <p:spPr>
          <a:xfrm flipH="false" flipV="false" rot="0">
            <a:off x="6221561" y="661467"/>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7082098" y="3999167"/>
            <a:ext cx="501082" cy="50108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9947924" y="660190"/>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10711156" y="3980117"/>
            <a:ext cx="501082" cy="50108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2859"/>
                </a:lnSpc>
              </a:pPr>
            </a:p>
          </p:txBody>
        </p:sp>
      </p:grpSp>
      <p:sp>
        <p:nvSpPr>
          <p:cNvPr name="Freeform 18" id="18"/>
          <p:cNvSpPr/>
          <p:nvPr/>
        </p:nvSpPr>
        <p:spPr>
          <a:xfrm flipH="false" flipV="false" rot="0">
            <a:off x="13790883" y="661467"/>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9" id="19"/>
          <p:cNvGrpSpPr/>
          <p:nvPr/>
        </p:nvGrpSpPr>
        <p:grpSpPr>
          <a:xfrm rot="0">
            <a:off x="14554115" y="3980117"/>
            <a:ext cx="501082" cy="50108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859"/>
                </a:lnSpc>
              </a:pPr>
            </a:p>
          </p:txBody>
        </p:sp>
      </p:grpSp>
      <p:sp>
        <p:nvSpPr>
          <p:cNvPr name="Freeform 22" id="22"/>
          <p:cNvSpPr/>
          <p:nvPr/>
        </p:nvSpPr>
        <p:spPr>
          <a:xfrm flipH="false" flipV="false" rot="-10799999">
            <a:off x="-3954099" y="-6728734"/>
            <a:ext cx="7835077" cy="10939025"/>
          </a:xfrm>
          <a:custGeom>
            <a:avLst/>
            <a:gdLst/>
            <a:ahLst/>
            <a:cxnLst/>
            <a:rect r="r" b="b" t="t" l="l"/>
            <a:pathLst>
              <a:path h="10939025" w="7835077">
                <a:moveTo>
                  <a:pt x="0" y="0"/>
                </a:moveTo>
                <a:lnTo>
                  <a:pt x="7835077" y="0"/>
                </a:lnTo>
                <a:lnTo>
                  <a:pt x="7835077" y="10939025"/>
                </a:lnTo>
                <a:lnTo>
                  <a:pt x="0" y="109390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6283919" y="128028"/>
            <a:ext cx="1717668" cy="1462220"/>
          </a:xfrm>
          <a:custGeom>
            <a:avLst/>
            <a:gdLst/>
            <a:ahLst/>
            <a:cxnLst/>
            <a:rect r="r" b="b" t="t" l="l"/>
            <a:pathLst>
              <a:path h="1462220" w="1717668">
                <a:moveTo>
                  <a:pt x="0" y="0"/>
                </a:moveTo>
                <a:lnTo>
                  <a:pt x="1717668" y="0"/>
                </a:lnTo>
                <a:lnTo>
                  <a:pt x="1717668" y="1462220"/>
                </a:lnTo>
                <a:lnTo>
                  <a:pt x="0" y="1462220"/>
                </a:lnTo>
                <a:lnTo>
                  <a:pt x="0" y="0"/>
                </a:lnTo>
                <a:close/>
              </a:path>
            </a:pathLst>
          </a:custGeom>
          <a:blipFill>
            <a:blip r:embed="rId7"/>
            <a:stretch>
              <a:fillRect l="0" t="0" r="0" b="0"/>
            </a:stretch>
          </a:blipFill>
        </p:spPr>
      </p:sp>
      <p:sp>
        <p:nvSpPr>
          <p:cNvPr name="Freeform 24" id="24"/>
          <p:cNvSpPr/>
          <p:nvPr/>
        </p:nvSpPr>
        <p:spPr>
          <a:xfrm flipH="false" flipV="false" rot="0">
            <a:off x="2028175" y="7976874"/>
            <a:ext cx="2928662" cy="1806786"/>
          </a:xfrm>
          <a:custGeom>
            <a:avLst/>
            <a:gdLst/>
            <a:ahLst/>
            <a:cxnLst/>
            <a:rect r="r" b="b" t="t" l="l"/>
            <a:pathLst>
              <a:path h="1806786" w="2928662">
                <a:moveTo>
                  <a:pt x="0" y="0"/>
                </a:moveTo>
                <a:lnTo>
                  <a:pt x="2928662" y="0"/>
                </a:lnTo>
                <a:lnTo>
                  <a:pt x="2928662" y="1806786"/>
                </a:lnTo>
                <a:lnTo>
                  <a:pt x="0" y="1806786"/>
                </a:lnTo>
                <a:lnTo>
                  <a:pt x="0" y="0"/>
                </a:lnTo>
                <a:close/>
              </a:path>
            </a:pathLst>
          </a:custGeom>
          <a:blipFill>
            <a:blip r:embed="rId8"/>
            <a:stretch>
              <a:fillRect l="-2557" t="0" r="-2557" b="0"/>
            </a:stretch>
          </a:blipFill>
        </p:spPr>
      </p:sp>
      <p:sp>
        <p:nvSpPr>
          <p:cNvPr name="Freeform 25" id="25"/>
          <p:cNvSpPr/>
          <p:nvPr/>
        </p:nvSpPr>
        <p:spPr>
          <a:xfrm flipH="false" flipV="false" rot="0">
            <a:off x="5844342" y="7976874"/>
            <a:ext cx="2781983" cy="1806786"/>
          </a:xfrm>
          <a:custGeom>
            <a:avLst/>
            <a:gdLst/>
            <a:ahLst/>
            <a:cxnLst/>
            <a:rect r="r" b="b" t="t" l="l"/>
            <a:pathLst>
              <a:path h="1806786" w="2781983">
                <a:moveTo>
                  <a:pt x="0" y="0"/>
                </a:moveTo>
                <a:lnTo>
                  <a:pt x="2781983" y="0"/>
                </a:lnTo>
                <a:lnTo>
                  <a:pt x="2781983" y="1806786"/>
                </a:lnTo>
                <a:lnTo>
                  <a:pt x="0" y="1806786"/>
                </a:lnTo>
                <a:lnTo>
                  <a:pt x="0" y="0"/>
                </a:lnTo>
                <a:close/>
              </a:path>
            </a:pathLst>
          </a:custGeom>
          <a:blipFill>
            <a:blip r:embed="rId9"/>
            <a:stretch>
              <a:fillRect l="0" t="0" r="0" b="0"/>
            </a:stretch>
          </a:blipFill>
        </p:spPr>
      </p:sp>
      <p:sp>
        <p:nvSpPr>
          <p:cNvPr name="Freeform 26" id="26"/>
          <p:cNvSpPr/>
          <p:nvPr/>
        </p:nvSpPr>
        <p:spPr>
          <a:xfrm flipH="false" flipV="false" rot="0">
            <a:off x="9594136" y="7976874"/>
            <a:ext cx="2949022" cy="1800511"/>
          </a:xfrm>
          <a:custGeom>
            <a:avLst/>
            <a:gdLst/>
            <a:ahLst/>
            <a:cxnLst/>
            <a:rect r="r" b="b" t="t" l="l"/>
            <a:pathLst>
              <a:path h="1800511" w="2949022">
                <a:moveTo>
                  <a:pt x="0" y="0"/>
                </a:moveTo>
                <a:lnTo>
                  <a:pt x="2949022" y="0"/>
                </a:lnTo>
                <a:lnTo>
                  <a:pt x="2949022" y="1800511"/>
                </a:lnTo>
                <a:lnTo>
                  <a:pt x="0" y="1800511"/>
                </a:lnTo>
                <a:lnTo>
                  <a:pt x="0" y="0"/>
                </a:lnTo>
                <a:close/>
              </a:path>
            </a:pathLst>
          </a:custGeom>
          <a:blipFill>
            <a:blip r:embed="rId10"/>
            <a:stretch>
              <a:fillRect l="0" t="-14594" r="-19681" b="0"/>
            </a:stretch>
          </a:blipFill>
        </p:spPr>
      </p:sp>
      <p:sp>
        <p:nvSpPr>
          <p:cNvPr name="Freeform 27" id="27"/>
          <p:cNvSpPr/>
          <p:nvPr/>
        </p:nvSpPr>
        <p:spPr>
          <a:xfrm flipH="false" flipV="false" rot="0">
            <a:off x="13351951" y="7976874"/>
            <a:ext cx="3406493" cy="1850416"/>
          </a:xfrm>
          <a:custGeom>
            <a:avLst/>
            <a:gdLst/>
            <a:ahLst/>
            <a:cxnLst/>
            <a:rect r="r" b="b" t="t" l="l"/>
            <a:pathLst>
              <a:path h="1850416" w="3406493">
                <a:moveTo>
                  <a:pt x="0" y="0"/>
                </a:moveTo>
                <a:lnTo>
                  <a:pt x="3406492" y="0"/>
                </a:lnTo>
                <a:lnTo>
                  <a:pt x="3406492" y="1850416"/>
                </a:lnTo>
                <a:lnTo>
                  <a:pt x="0" y="1850416"/>
                </a:lnTo>
                <a:lnTo>
                  <a:pt x="0" y="0"/>
                </a:lnTo>
                <a:close/>
              </a:path>
            </a:pathLst>
          </a:custGeom>
          <a:blipFill>
            <a:blip r:embed="rId11"/>
            <a:stretch>
              <a:fillRect l="-9609" t="0" r="-1081" b="0"/>
            </a:stretch>
          </a:blipFill>
        </p:spPr>
      </p:sp>
      <p:sp>
        <p:nvSpPr>
          <p:cNvPr name="TextBox 28" id="28"/>
          <p:cNvSpPr txBox="true"/>
          <p:nvPr/>
        </p:nvSpPr>
        <p:spPr>
          <a:xfrm rot="0">
            <a:off x="2028175" y="5959724"/>
            <a:ext cx="3044976" cy="847725"/>
          </a:xfrm>
          <a:prstGeom prst="rect">
            <a:avLst/>
          </a:prstGeom>
        </p:spPr>
        <p:txBody>
          <a:bodyPr anchor="t" rtlCol="false" tIns="0" lIns="0" bIns="0" rIns="0">
            <a:spAutoFit/>
          </a:bodyPr>
          <a:lstStyle/>
          <a:p>
            <a:pPr algn="just">
              <a:lnSpc>
                <a:spcPts val="3449"/>
              </a:lnSpc>
            </a:pPr>
            <a:r>
              <a:rPr lang="en-US" sz="2499" spc="244">
                <a:solidFill>
                  <a:srgbClr val="231F20"/>
                </a:solidFill>
                <a:latin typeface="Roboto"/>
              </a:rPr>
              <a:t>Đặt xe một cách thuận tiện</a:t>
            </a:r>
          </a:p>
        </p:txBody>
      </p:sp>
      <p:sp>
        <p:nvSpPr>
          <p:cNvPr name="TextBox 29" id="29"/>
          <p:cNvSpPr txBox="true"/>
          <p:nvPr/>
        </p:nvSpPr>
        <p:spPr>
          <a:xfrm rot="0">
            <a:off x="1896910" y="4671563"/>
            <a:ext cx="3467055" cy="847725"/>
          </a:xfrm>
          <a:prstGeom prst="rect">
            <a:avLst/>
          </a:prstGeom>
        </p:spPr>
        <p:txBody>
          <a:bodyPr anchor="t" rtlCol="false" tIns="0" lIns="0" bIns="0" rIns="0">
            <a:spAutoFit/>
          </a:bodyPr>
          <a:lstStyle/>
          <a:p>
            <a:pPr algn="ctr">
              <a:lnSpc>
                <a:spcPts val="3449"/>
              </a:lnSpc>
            </a:pPr>
            <a:r>
              <a:rPr lang="en-US" sz="2499" spc="244">
                <a:solidFill>
                  <a:srgbClr val="231F20"/>
                </a:solidFill>
                <a:latin typeface="Roboto Bold"/>
              </a:rPr>
              <a:t>HỆ THỐNG ĐẶT XE TRỰC TUYẾN</a:t>
            </a:r>
          </a:p>
        </p:txBody>
      </p:sp>
      <p:sp>
        <p:nvSpPr>
          <p:cNvPr name="TextBox 30" id="30"/>
          <p:cNvSpPr txBox="true"/>
          <p:nvPr/>
        </p:nvSpPr>
        <p:spPr>
          <a:xfrm rot="0">
            <a:off x="6221561" y="1069215"/>
            <a:ext cx="2027545" cy="1131238"/>
          </a:xfrm>
          <a:prstGeom prst="rect">
            <a:avLst/>
          </a:prstGeom>
        </p:spPr>
        <p:txBody>
          <a:bodyPr anchor="t" rtlCol="false" tIns="0" lIns="0" bIns="0" rIns="0">
            <a:spAutoFit/>
          </a:bodyPr>
          <a:lstStyle/>
          <a:p>
            <a:pPr algn="ctr">
              <a:lnSpc>
                <a:spcPts val="9141"/>
              </a:lnSpc>
            </a:pPr>
            <a:r>
              <a:rPr lang="en-US" sz="6624" spc="649">
                <a:solidFill>
                  <a:srgbClr val="FFFBFB"/>
                </a:solidFill>
                <a:latin typeface="Roboto Bold"/>
              </a:rPr>
              <a:t>02</a:t>
            </a:r>
          </a:p>
        </p:txBody>
      </p:sp>
      <p:sp>
        <p:nvSpPr>
          <p:cNvPr name="TextBox 31" id="31"/>
          <p:cNvSpPr txBox="true"/>
          <p:nvPr/>
        </p:nvSpPr>
        <p:spPr>
          <a:xfrm rot="0">
            <a:off x="9830256" y="1069215"/>
            <a:ext cx="2027545" cy="1131238"/>
          </a:xfrm>
          <a:prstGeom prst="rect">
            <a:avLst/>
          </a:prstGeom>
        </p:spPr>
        <p:txBody>
          <a:bodyPr anchor="t" rtlCol="false" tIns="0" lIns="0" bIns="0" rIns="0">
            <a:spAutoFit/>
          </a:bodyPr>
          <a:lstStyle/>
          <a:p>
            <a:pPr algn="ctr">
              <a:lnSpc>
                <a:spcPts val="9141"/>
              </a:lnSpc>
            </a:pPr>
            <a:r>
              <a:rPr lang="en-US" sz="6624" spc="649">
                <a:solidFill>
                  <a:srgbClr val="FFFBFB"/>
                </a:solidFill>
                <a:latin typeface="Roboto Bold"/>
              </a:rPr>
              <a:t>03</a:t>
            </a:r>
          </a:p>
        </p:txBody>
      </p:sp>
      <p:sp>
        <p:nvSpPr>
          <p:cNvPr name="TextBox 32" id="32"/>
          <p:cNvSpPr txBox="true"/>
          <p:nvPr/>
        </p:nvSpPr>
        <p:spPr>
          <a:xfrm rot="0">
            <a:off x="13670919" y="1162954"/>
            <a:ext cx="2027545" cy="1131238"/>
          </a:xfrm>
          <a:prstGeom prst="rect">
            <a:avLst/>
          </a:prstGeom>
        </p:spPr>
        <p:txBody>
          <a:bodyPr anchor="t" rtlCol="false" tIns="0" lIns="0" bIns="0" rIns="0">
            <a:spAutoFit/>
          </a:bodyPr>
          <a:lstStyle/>
          <a:p>
            <a:pPr algn="ctr">
              <a:lnSpc>
                <a:spcPts val="9141"/>
              </a:lnSpc>
            </a:pPr>
            <a:r>
              <a:rPr lang="en-US" sz="6624" spc="649">
                <a:solidFill>
                  <a:srgbClr val="FFFBFB"/>
                </a:solidFill>
                <a:latin typeface="Roboto Bold"/>
              </a:rPr>
              <a:t>04</a:t>
            </a:r>
          </a:p>
        </p:txBody>
      </p:sp>
      <p:sp>
        <p:nvSpPr>
          <p:cNvPr name="TextBox 33" id="33"/>
          <p:cNvSpPr txBox="true"/>
          <p:nvPr/>
        </p:nvSpPr>
        <p:spPr>
          <a:xfrm rot="0">
            <a:off x="5730376" y="6014724"/>
            <a:ext cx="3204526" cy="1704975"/>
          </a:xfrm>
          <a:prstGeom prst="rect">
            <a:avLst/>
          </a:prstGeom>
        </p:spPr>
        <p:txBody>
          <a:bodyPr anchor="t" rtlCol="false" tIns="0" lIns="0" bIns="0" rIns="0">
            <a:spAutoFit/>
          </a:bodyPr>
          <a:lstStyle/>
          <a:p>
            <a:pPr algn="just">
              <a:lnSpc>
                <a:spcPts val="3449"/>
              </a:lnSpc>
            </a:pPr>
            <a:r>
              <a:rPr lang="en-US" sz="2499" spc="244">
                <a:solidFill>
                  <a:srgbClr val="231F20"/>
                </a:solidFill>
                <a:latin typeface="Roboto"/>
              </a:rPr>
              <a:t>Cho phép khách hàng thanh toán trực tuyến an toàn và tiện lợi.</a:t>
            </a:r>
          </a:p>
        </p:txBody>
      </p:sp>
      <p:sp>
        <p:nvSpPr>
          <p:cNvPr name="TextBox 34" id="34"/>
          <p:cNvSpPr txBox="true"/>
          <p:nvPr/>
        </p:nvSpPr>
        <p:spPr>
          <a:xfrm rot="0">
            <a:off x="5633071" y="4709799"/>
            <a:ext cx="3575258" cy="847725"/>
          </a:xfrm>
          <a:prstGeom prst="rect">
            <a:avLst/>
          </a:prstGeom>
        </p:spPr>
        <p:txBody>
          <a:bodyPr anchor="t" rtlCol="false" tIns="0" lIns="0" bIns="0" rIns="0">
            <a:spAutoFit/>
          </a:bodyPr>
          <a:lstStyle/>
          <a:p>
            <a:pPr algn="ctr">
              <a:lnSpc>
                <a:spcPts val="3449"/>
              </a:lnSpc>
            </a:pPr>
            <a:r>
              <a:rPr lang="en-US" sz="2499" spc="244">
                <a:solidFill>
                  <a:srgbClr val="231F20"/>
                </a:solidFill>
                <a:latin typeface="Roboto Bold"/>
              </a:rPr>
              <a:t> HỆ THỐNG THANH TOÁN TRỰC TUYẾN</a:t>
            </a:r>
          </a:p>
        </p:txBody>
      </p:sp>
      <p:sp>
        <p:nvSpPr>
          <p:cNvPr name="TextBox 35" id="35"/>
          <p:cNvSpPr txBox="true"/>
          <p:nvPr/>
        </p:nvSpPr>
        <p:spPr>
          <a:xfrm rot="0">
            <a:off x="9420502" y="5971032"/>
            <a:ext cx="3583471" cy="1276350"/>
          </a:xfrm>
          <a:prstGeom prst="rect">
            <a:avLst/>
          </a:prstGeom>
        </p:spPr>
        <p:txBody>
          <a:bodyPr anchor="t" rtlCol="false" tIns="0" lIns="0" bIns="0" rIns="0">
            <a:spAutoFit/>
          </a:bodyPr>
          <a:lstStyle/>
          <a:p>
            <a:pPr algn="just">
              <a:lnSpc>
                <a:spcPts val="3449"/>
              </a:lnSpc>
            </a:pPr>
            <a:r>
              <a:rPr lang="en-US" sz="2499" spc="244">
                <a:solidFill>
                  <a:srgbClr val="231F20"/>
                </a:solidFill>
                <a:latin typeface="Roboto"/>
              </a:rPr>
              <a:t>Đảm bảo khách hàng biết chính xác vị trí của xe đã thuê.</a:t>
            </a:r>
          </a:p>
        </p:txBody>
      </p:sp>
      <p:sp>
        <p:nvSpPr>
          <p:cNvPr name="TextBox 36" id="36"/>
          <p:cNvSpPr txBox="true"/>
          <p:nvPr/>
        </p:nvSpPr>
        <p:spPr>
          <a:xfrm rot="0">
            <a:off x="9713731" y="4704207"/>
            <a:ext cx="2709833" cy="847725"/>
          </a:xfrm>
          <a:prstGeom prst="rect">
            <a:avLst/>
          </a:prstGeom>
        </p:spPr>
        <p:txBody>
          <a:bodyPr anchor="t" rtlCol="false" tIns="0" lIns="0" bIns="0" rIns="0">
            <a:spAutoFit/>
          </a:bodyPr>
          <a:lstStyle/>
          <a:p>
            <a:pPr algn="ctr">
              <a:lnSpc>
                <a:spcPts val="3449"/>
              </a:lnSpc>
            </a:pPr>
            <a:r>
              <a:rPr lang="en-US" sz="2499" spc="244">
                <a:solidFill>
                  <a:srgbClr val="231F20"/>
                </a:solidFill>
                <a:latin typeface="Roboto Bold"/>
              </a:rPr>
              <a:t>HỆ THỐNG ĐỊNH VỊ GPS</a:t>
            </a:r>
          </a:p>
        </p:txBody>
      </p:sp>
      <p:sp>
        <p:nvSpPr>
          <p:cNvPr name="TextBox 37" id="37"/>
          <p:cNvSpPr txBox="true"/>
          <p:nvPr/>
        </p:nvSpPr>
        <p:spPr>
          <a:xfrm rot="0">
            <a:off x="13489748" y="5939801"/>
            <a:ext cx="3471833" cy="1276350"/>
          </a:xfrm>
          <a:prstGeom prst="rect">
            <a:avLst/>
          </a:prstGeom>
        </p:spPr>
        <p:txBody>
          <a:bodyPr anchor="t" rtlCol="false" tIns="0" lIns="0" bIns="0" rIns="0">
            <a:spAutoFit/>
          </a:bodyPr>
          <a:lstStyle/>
          <a:p>
            <a:pPr algn="just">
              <a:lnSpc>
                <a:spcPts val="3449"/>
              </a:lnSpc>
            </a:pPr>
            <a:r>
              <a:rPr lang="en-US" sz="2499" spc="244">
                <a:solidFill>
                  <a:srgbClr val="231F20"/>
                </a:solidFill>
                <a:latin typeface="Roboto"/>
              </a:rPr>
              <a:t>Tạo ra một giao diện người dùng dễ sử dụng, thân thiện.</a:t>
            </a:r>
          </a:p>
        </p:txBody>
      </p:sp>
      <p:sp>
        <p:nvSpPr>
          <p:cNvPr name="TextBox 38" id="38"/>
          <p:cNvSpPr txBox="true"/>
          <p:nvPr/>
        </p:nvSpPr>
        <p:spPr>
          <a:xfrm rot="0">
            <a:off x="13449740" y="4672976"/>
            <a:ext cx="3352774" cy="847725"/>
          </a:xfrm>
          <a:prstGeom prst="rect">
            <a:avLst/>
          </a:prstGeom>
        </p:spPr>
        <p:txBody>
          <a:bodyPr anchor="t" rtlCol="false" tIns="0" lIns="0" bIns="0" rIns="0">
            <a:spAutoFit/>
          </a:bodyPr>
          <a:lstStyle/>
          <a:p>
            <a:pPr algn="ctr">
              <a:lnSpc>
                <a:spcPts val="3449"/>
              </a:lnSpc>
            </a:pPr>
            <a:r>
              <a:rPr lang="en-US" sz="2499" spc="244">
                <a:solidFill>
                  <a:srgbClr val="231F20"/>
                </a:solidFill>
                <a:latin typeface="Roboto Bold"/>
              </a:rPr>
              <a:t>GIAO DIỆN NGƯỜI DÙNG THÂN THIỆN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DAFyjToUD8A</dc:identifier>
  <dcterms:modified xsi:type="dcterms:W3CDTF">2011-08-01T06:04:30Z</dcterms:modified>
  <cp:revision>1</cp:revision>
  <dc:title>Grey minimalist business project presentation </dc:title>
</cp:coreProperties>
</file>